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6.xml.rels" ContentType="application/vnd.openxmlformats-package.relationships+xml"/>
  <Override PartName="/ppt/notesSlides/_rels/notesSlide11.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2.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media/image1.jpeg" ContentType="image/jpeg"/>
  <Override PartName="/ppt/media/image2.jpeg" ContentType="image/jpeg"/>
  <Override PartName="/ppt/media/image3.jpeg" ContentType="image/jpeg"/>
  <Override PartName="/ppt/media/image4.png" ContentType="image/png"/>
  <Override PartName="/ppt/media/image7.png" ContentType="image/png"/>
  <Override PartName="/ppt/media/image11.png" ContentType="image/png"/>
  <Override PartName="/ppt/media/image5.jpeg" ContentType="image/jpeg"/>
  <Override PartName="/ppt/media/image8.jpeg" ContentType="image/jpeg"/>
  <Override PartName="/ppt/media/image6.png" ContentType="image/png"/>
  <Override PartName="/ppt/media/image9.png" ContentType="image/png"/>
  <Override PartName="/ppt/media/image10.jpeg" ContentType="image/jpeg"/>
  <Override PartName="/ppt/media/image12.jpeg" ContentType="image/jpeg"/>
  <Override PartName="/ppt/media/image13.png" ContentType="image/png"/>
  <Override PartName="/ppt/media/image14.png" ContentType="image/png"/>
  <Override PartName="/ppt/media/image15.jpeg" ContentType="image/jpeg"/>
  <Override PartName="/ppt/media/image16.png" ContentType="image/png"/>
  <Override PartName="/ppt/media/image17.jpeg" ContentType="image/jpeg"/>
  <Override PartName="/ppt/media/image18.jpeg" ContentType="image/jpeg"/>
  <Override PartName="/ppt/media/image19.jpeg" ContentType="image/jpeg"/>
  <Override PartName="/ppt/media/image2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sldImg"/>
          </p:nvPr>
        </p:nvSpPr>
        <p:spPr>
          <a:xfrm>
            <a:off x="533520" y="764280"/>
            <a:ext cx="6704640" cy="3771360"/>
          </a:xfrm>
          <a:prstGeom prst="rect">
            <a:avLst/>
          </a:prstGeom>
        </p:spPr>
        <p:txBody>
          <a:bodyPr lIns="0" rIns="0" tIns="0" bIns="0" anchor="ctr"/>
          <a:p>
            <a:r>
              <a:rPr b="0" lang="en-CA" sz="1400" spc="-1" strike="noStrike">
                <a:solidFill>
                  <a:srgbClr val="000000"/>
                </a:solidFill>
                <a:latin typeface="Arial"/>
              </a:rPr>
              <a:t>Click to move the slide</a:t>
            </a:r>
            <a:endParaRPr b="0" lang="en-CA" sz="1400" spc="-1" strike="noStrike">
              <a:solidFill>
                <a:srgbClr val="000000"/>
              </a:solidFill>
              <a:latin typeface="Arial"/>
            </a:endParaRPr>
          </a:p>
        </p:txBody>
      </p:sp>
      <p:sp>
        <p:nvSpPr>
          <p:cNvPr id="148" name="PlaceHolder 2"/>
          <p:cNvSpPr>
            <a:spLocks noGrp="1"/>
          </p:cNvSpPr>
          <p:nvPr>
            <p:ph type="body"/>
          </p:nvPr>
        </p:nvSpPr>
        <p:spPr>
          <a:xfrm>
            <a:off x="777240" y="4777560"/>
            <a:ext cx="6217560" cy="4525920"/>
          </a:xfrm>
          <a:prstGeom prst="rect">
            <a:avLst/>
          </a:prstGeom>
        </p:spPr>
        <p:txBody>
          <a:bodyPr lIns="0" rIns="0" tIns="0" bIns="0"/>
          <a:p>
            <a:r>
              <a:rPr b="0" lang="en-CA" sz="2000" spc="-1" strike="noStrike">
                <a:latin typeface="Arial"/>
              </a:rPr>
              <a:t>Click to edit the notes format</a:t>
            </a:r>
            <a:endParaRPr b="0" lang="en-CA" sz="2000" spc="-1" strike="noStrike">
              <a:latin typeface="Arial"/>
            </a:endParaRPr>
          </a:p>
        </p:txBody>
      </p:sp>
      <p:sp>
        <p:nvSpPr>
          <p:cNvPr id="149" name="PlaceHolder 3"/>
          <p:cNvSpPr>
            <a:spLocks noGrp="1"/>
          </p:cNvSpPr>
          <p:nvPr>
            <p:ph type="hdr"/>
          </p:nvPr>
        </p:nvSpPr>
        <p:spPr>
          <a:xfrm>
            <a:off x="0" y="0"/>
            <a:ext cx="3372840" cy="502560"/>
          </a:xfrm>
          <a:prstGeom prst="rect">
            <a:avLst/>
          </a:prstGeom>
        </p:spPr>
        <p:txBody>
          <a:bodyPr lIns="0" rIns="0" tIns="0" bIns="0"/>
          <a:p>
            <a:r>
              <a:rPr b="0" lang="en-CA" sz="1400" spc="-1" strike="noStrike">
                <a:latin typeface="Times New Roman"/>
              </a:rPr>
              <a:t>&lt;header&gt;</a:t>
            </a:r>
            <a:endParaRPr b="0" lang="en-CA" sz="1400" spc="-1" strike="noStrike">
              <a:latin typeface="Times New Roman"/>
            </a:endParaRPr>
          </a:p>
        </p:txBody>
      </p:sp>
      <p:sp>
        <p:nvSpPr>
          <p:cNvPr id="150" name="PlaceHolder 4"/>
          <p:cNvSpPr>
            <a:spLocks noGrp="1"/>
          </p:cNvSpPr>
          <p:nvPr>
            <p:ph type="dt"/>
          </p:nvPr>
        </p:nvSpPr>
        <p:spPr>
          <a:xfrm>
            <a:off x="4399200" y="0"/>
            <a:ext cx="3372840" cy="502560"/>
          </a:xfrm>
          <a:prstGeom prst="rect">
            <a:avLst/>
          </a:prstGeom>
        </p:spPr>
        <p:txBody>
          <a:bodyPr lIns="0" rIns="0" tIns="0" bIns="0"/>
          <a:p>
            <a:pPr algn="r"/>
            <a:r>
              <a:rPr b="0" lang="en-CA" sz="1400" spc="-1" strike="noStrike">
                <a:latin typeface="Times New Roman"/>
              </a:rPr>
              <a:t>&lt;date/time&gt;</a:t>
            </a:r>
            <a:endParaRPr b="0" lang="en-CA" sz="1400" spc="-1" strike="noStrike">
              <a:latin typeface="Times New Roman"/>
            </a:endParaRPr>
          </a:p>
        </p:txBody>
      </p:sp>
      <p:sp>
        <p:nvSpPr>
          <p:cNvPr id="151" name="PlaceHolder 5"/>
          <p:cNvSpPr>
            <a:spLocks noGrp="1"/>
          </p:cNvSpPr>
          <p:nvPr>
            <p:ph type="ftr"/>
          </p:nvPr>
        </p:nvSpPr>
        <p:spPr>
          <a:xfrm>
            <a:off x="0" y="9555480"/>
            <a:ext cx="3372840" cy="502560"/>
          </a:xfrm>
          <a:prstGeom prst="rect">
            <a:avLst/>
          </a:prstGeom>
        </p:spPr>
        <p:txBody>
          <a:bodyPr lIns="0" rIns="0" tIns="0" bIns="0" anchor="b"/>
          <a:p>
            <a:r>
              <a:rPr b="0" lang="en-CA" sz="1400" spc="-1" strike="noStrike">
                <a:latin typeface="Times New Roman"/>
              </a:rPr>
              <a:t>&lt;footer&gt;</a:t>
            </a:r>
            <a:endParaRPr b="0" lang="en-CA" sz="1400" spc="-1" strike="noStrike">
              <a:latin typeface="Times New Roman"/>
            </a:endParaRPr>
          </a:p>
        </p:txBody>
      </p:sp>
      <p:sp>
        <p:nvSpPr>
          <p:cNvPr id="152" name="PlaceHolder 6"/>
          <p:cNvSpPr>
            <a:spLocks noGrp="1"/>
          </p:cNvSpPr>
          <p:nvPr>
            <p:ph type="sldNum"/>
          </p:nvPr>
        </p:nvSpPr>
        <p:spPr>
          <a:xfrm>
            <a:off x="4399200" y="9555480"/>
            <a:ext cx="3372840" cy="502560"/>
          </a:xfrm>
          <a:prstGeom prst="rect">
            <a:avLst/>
          </a:prstGeom>
        </p:spPr>
        <p:txBody>
          <a:bodyPr lIns="0" rIns="0" tIns="0" bIns="0" anchor="b"/>
          <a:p>
            <a:pPr algn="r"/>
            <a:fld id="{51E00476-0E48-4FB7-A60E-B3E4AF1E39DE}"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it.wikipedia.org/wiki/Sugar_Act" TargetMode="External"/><Relationship Id="rId2" Type="http://schemas.openxmlformats.org/officeDocument/2006/relationships/hyperlink" Target="https://it.wikipedia.org/wiki/Sugar_Act" TargetMode="External"/><Relationship Id="rId3" Type="http://schemas.openxmlformats.org/officeDocument/2006/relationships/hyperlink" Target="https://it.wikipedia.org/w/index.php?title=Molasses_Act&amp;action=edit&amp;redlink=1" TargetMode="External"/><Relationship Id="rId4" Type="http://schemas.openxmlformats.org/officeDocument/2006/relationships/hyperlink" Target="https://it.wikipedia.org/w/index.php?title=Molasses_Act&amp;action=edit&amp;redlink=1" TargetMode="External"/><Relationship Id="rId5" Type="http://schemas.openxmlformats.org/officeDocument/2006/relationships/slide" Target="../slides/slide4.xml"/><Relationship Id="rId6"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it.wikipedia.org/wiki/Benjamin_Franklin" TargetMode="External"/><Relationship Id="rId2" Type="http://schemas.openxmlformats.org/officeDocument/2006/relationships/hyperlink" Target="https://it.wikipedia.org/wiki/Benjamin_Franklin" TargetMode="External"/><Relationship Id="rId3" Type="http://schemas.openxmlformats.org/officeDocument/2006/relationships/slide" Target="../slides/slide5.xml"/><Relationship Id="rId4"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sldImg"/>
          </p:nvPr>
        </p:nvSpPr>
        <p:spPr>
          <a:xfrm>
            <a:off x="381240" y="685800"/>
            <a:ext cx="6095520" cy="3428640"/>
          </a:xfrm>
          <a:prstGeom prst="rect">
            <a:avLst/>
          </a:prstGeom>
        </p:spPr>
      </p:sp>
      <p:sp>
        <p:nvSpPr>
          <p:cNvPr id="238" name="PlaceHolder 2"/>
          <p:cNvSpPr>
            <a:spLocks noGrp="1"/>
          </p:cNvSpPr>
          <p:nvPr>
            <p:ph type="body"/>
          </p:nvPr>
        </p:nvSpPr>
        <p:spPr>
          <a:xfrm>
            <a:off x="685800" y="4343400"/>
            <a:ext cx="5486040" cy="4114440"/>
          </a:xfrm>
          <a:prstGeom prst="rect">
            <a:avLst/>
          </a:prstGeom>
        </p:spPr>
        <p:txBody>
          <a:bodyPr tIns="91440" bIns="91440"/>
          <a:p>
            <a:pPr>
              <a:lnSpc>
                <a:spcPct val="115000"/>
              </a:lnSpc>
            </a:pPr>
            <a:r>
              <a:rPr b="0" lang="en-CA" sz="1200" spc="-1" strike="noStrike">
                <a:latin typeface="Arial"/>
              </a:rPr>
              <a:t>In questo modo le colonie americane erano costrette a comprare tè dalla madrepatria. Il leader di questa spedizione fu Samuel Adams, il quale per rispondere al monopolio del tè imposto dalla madrepatria, insieme ad altri coloni americani, salì su navi britanniche e gettò i carichi di tè in mare, mettere su note)</a:t>
            </a:r>
            <a:endParaRPr b="0" lang="en-CA" sz="1200" spc="-1" strike="noStrike">
              <a:latin typeface="Arial"/>
            </a:endParaRPr>
          </a:p>
          <a:p>
            <a:pPr>
              <a:lnSpc>
                <a:spcPct val="115000"/>
              </a:lnSpc>
              <a:spcBef>
                <a:spcPts val="1599"/>
              </a:spcBef>
            </a:pPr>
            <a:endParaRPr b="0" lang="en-CA" sz="1200" spc="-1" strike="noStrike">
              <a:latin typeface="Arial"/>
            </a:endParaRPr>
          </a:p>
          <a:p>
            <a:pPr>
              <a:lnSpc>
                <a:spcPct val="115000"/>
              </a:lnSpc>
              <a:spcBef>
                <a:spcPts val="1599"/>
              </a:spcBef>
              <a:spcAft>
                <a:spcPts val="1599"/>
              </a:spcAft>
            </a:pPr>
            <a:r>
              <a:rPr b="0" lang="en-CA" sz="1200" spc="-1" strike="noStrike">
                <a:latin typeface="Arial"/>
              </a:rPr>
              <a:t>Naturalmente, la madre patria dovette esercitare il controllo e quindi inviò delle truppe. I violenti scontri portarono nel marzo del 1770, al noto massacro di Boston, dove alcuni soldati britannici facendo fuoco sulla folla, uccisero cinque coloni. Il governo inglese si vide costretto a revocare ancora una volta la tassa, ma i problemi economici continuavano a persistere quindi fu imposto il monopolio del tè.</a:t>
            </a:r>
            <a:endParaRPr b="0" lang="en-CA"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381240" y="685800"/>
            <a:ext cx="6095520" cy="3428640"/>
          </a:xfrm>
          <a:prstGeom prst="rect">
            <a:avLst/>
          </a:prstGeom>
        </p:spPr>
      </p:sp>
      <p:sp>
        <p:nvSpPr>
          <p:cNvPr id="240" name="PlaceHolder 2"/>
          <p:cNvSpPr>
            <a:spLocks noGrp="1"/>
          </p:cNvSpPr>
          <p:nvPr>
            <p:ph type="body"/>
          </p:nvPr>
        </p:nvSpPr>
        <p:spPr>
          <a:xfrm>
            <a:off x="685800" y="4343400"/>
            <a:ext cx="5486040" cy="4114440"/>
          </a:xfrm>
          <a:prstGeom prst="rect">
            <a:avLst/>
          </a:prstGeom>
        </p:spPr>
        <p:txBody>
          <a:bodyPr tIns="91440" bIns="91440"/>
          <a:p>
            <a:pPr>
              <a:lnSpc>
                <a:spcPct val="115000"/>
              </a:lnSpc>
              <a:spcAft>
                <a:spcPts val="1599"/>
              </a:spcAft>
            </a:pPr>
            <a:r>
              <a:rPr b="0" lang="en-CA" sz="1300" spc="-1" strike="noStrike">
                <a:solidFill>
                  <a:srgbClr val="000000"/>
                </a:solidFill>
                <a:latin typeface="Calibri"/>
                <a:ea typeface="Calibri"/>
              </a:rPr>
              <a:t>Alla seconda imposizione della tassa, i coloni non risposero positivamente ed in particolare, a Boston, gli abitanti misero in fuga i commissari doganali, minacciandoli. </a:t>
            </a:r>
            <a:br/>
            <a:r>
              <a:rPr b="0" lang="en-CA" sz="1300" spc="-1" strike="noStrike">
                <a:solidFill>
                  <a:srgbClr val="000000"/>
                </a:solidFill>
                <a:latin typeface="Calibri"/>
                <a:ea typeface="Calibri"/>
              </a:rPr>
              <a:t>Naturalmente, la madre patria dovette esercitare il controllo e quindi inviò delle truppe. I violenti scontri portarono nel marzo del 1770, al noto massacro di Boston, dove alcuni soldati britannici facendo fuoco sulla folla, uccisero cinque coloni.</a:t>
            </a:r>
            <a:endParaRPr b="0" lang="en-CA" sz="13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381240" y="685800"/>
            <a:ext cx="6095520" cy="3428640"/>
          </a:xfrm>
          <a:prstGeom prst="rect">
            <a:avLst/>
          </a:prstGeom>
        </p:spPr>
      </p:sp>
      <p:sp>
        <p:nvSpPr>
          <p:cNvPr id="242" name="PlaceHolder 2"/>
          <p:cNvSpPr>
            <a:spLocks noGrp="1"/>
          </p:cNvSpPr>
          <p:nvPr>
            <p:ph type="body"/>
          </p:nvPr>
        </p:nvSpPr>
        <p:spPr>
          <a:xfrm>
            <a:off x="685800" y="4343400"/>
            <a:ext cx="5486040" cy="4114440"/>
          </a:xfrm>
          <a:prstGeom prst="rect">
            <a:avLst/>
          </a:prstGeom>
        </p:spPr>
        <p:txBody>
          <a:bodyPr tIns="91440" bIns="91440"/>
          <a:p>
            <a:pPr>
              <a:lnSpc>
                <a:spcPct val="115000"/>
              </a:lnSpc>
            </a:pPr>
            <a:r>
              <a:rPr b="0" lang="en-CA" sz="1200" spc="-1" strike="noStrike">
                <a:latin typeface="Arial"/>
              </a:rPr>
              <a:t> </a:t>
            </a:r>
            <a:r>
              <a:rPr b="0" lang="en-CA" sz="1200" spc="-1" strike="noStrike">
                <a:latin typeface="Arial"/>
              </a:rPr>
              <a:t>tale orientamento trovò la sua prima istituzionalizzazione nelle costituzioni degli stati, accomunate dalla perdita di potere da parte dell'esecutivo a favore del potere legislativo.</a:t>
            </a:r>
            <a:endParaRPr b="0" lang="en-CA" sz="1200" spc="-1" strike="noStrike">
              <a:latin typeface="Arial"/>
            </a:endParaRPr>
          </a:p>
          <a:p>
            <a:pPr>
              <a:lnSpc>
                <a:spcPct val="100000"/>
              </a:lnSpc>
              <a:spcBef>
                <a:spcPts val="1599"/>
              </a:spcBef>
            </a:pPr>
            <a:endParaRPr b="0" lang="en-CA"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sldImg"/>
          </p:nvPr>
        </p:nvSpPr>
        <p:spPr>
          <a:xfrm>
            <a:off x="381240" y="685800"/>
            <a:ext cx="6095520" cy="3428640"/>
          </a:xfrm>
          <a:prstGeom prst="rect">
            <a:avLst/>
          </a:prstGeom>
        </p:spPr>
      </p:sp>
      <p:sp>
        <p:nvSpPr>
          <p:cNvPr id="244"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CA" sz="1100" spc="-1" strike="noStrike">
                <a:latin typeface="Arial"/>
              </a:rPr>
              <a:t>(La Francia era soprattutto colpita da una gravissima crisi finanziaria che, iniziata sotto il regno di Luigi XV, si era continuamente aggravata anche a seguito delle enormi spese, valutate in più di un milione di euro, sostenute per la guerra d'America e che non avevano reso alcun vantaggio al paese, tranne la restituzione delle colonie del Senegal e di Tobago)</a:t>
            </a:r>
            <a:endParaRPr b="0" lang="en-CA" sz="1100" spc="-1" strike="noStrike">
              <a:latin typeface="Arial"/>
            </a:endParaRPr>
          </a:p>
          <a:p>
            <a:pPr>
              <a:lnSpc>
                <a:spcPct val="100000"/>
              </a:lnSpc>
            </a:pPr>
            <a:endParaRPr b="0" lang="en-CA" sz="1100" spc="-1" strike="noStrike">
              <a:latin typeface="Arial"/>
            </a:endParaRPr>
          </a:p>
          <a:p>
            <a:pPr>
              <a:lnSpc>
                <a:spcPct val="115000"/>
              </a:lnSpc>
            </a:pPr>
            <a:r>
              <a:rPr b="0" lang="en-CA" sz="1100" spc="-1" strike="noStrike">
                <a:latin typeface="Arial"/>
              </a:rPr>
              <a:t> </a:t>
            </a:r>
            <a:r>
              <a:rPr b="0" lang="en-CA" sz="1100" spc="-1" strike="noStrike">
                <a:latin typeface="Arial"/>
              </a:rPr>
              <a:t>Nella seconda metà del 18° sec., durante il regno di Luigi XVI e di Maria Antonietta, la Francia viveva un periodo di crisi, dovuta al crescente indebitamento statale e alla perdita di prestigio della monarchia.</a:t>
            </a:r>
            <a:endParaRPr b="0" lang="en-CA" sz="1100" spc="-1" strike="noStrike">
              <a:latin typeface="Arial"/>
            </a:endParaRPr>
          </a:p>
          <a:p>
            <a:pPr>
              <a:lnSpc>
                <a:spcPct val="115000"/>
              </a:lnSpc>
              <a:spcBef>
                <a:spcPts val="1599"/>
              </a:spcBef>
            </a:pPr>
            <a:r>
              <a:rPr b="0" lang="en-CA" sz="1100" spc="-1" strike="noStrike">
                <a:latin typeface="Arial"/>
              </a:rPr>
              <a:t>Le resistenze dei ceti nobiliari ad accettare una riduzione dei loro privilegi alimentavano un diffuso malcontento dell'opinione pubblica, che cominciava a mettere in discussione il sistema sociale dell'ancien régime, avanzando richieste di rappresentanza politica, sull'esempio della Rivoluzione americana.</a:t>
            </a:r>
            <a:endParaRPr b="0" lang="en-CA" sz="1100" spc="-1" strike="noStrike">
              <a:latin typeface="Arial"/>
            </a:endParaRPr>
          </a:p>
          <a:p>
            <a:pPr>
              <a:lnSpc>
                <a:spcPct val="100000"/>
              </a:lnSpc>
              <a:spcBef>
                <a:spcPts val="1599"/>
              </a:spcBef>
            </a:pPr>
            <a:endParaRPr b="0" lang="en-CA" sz="1100" spc="-1" strike="noStrike">
              <a:latin typeface="Arial"/>
            </a:endParaRPr>
          </a:p>
          <a:p>
            <a:pPr>
              <a:lnSpc>
                <a:spcPct val="100000"/>
              </a:lnSpc>
            </a:pPr>
            <a:endParaRPr b="0" lang="en-CA"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381240" y="685800"/>
            <a:ext cx="6095520" cy="3428640"/>
          </a:xfrm>
          <a:prstGeom prst="rect">
            <a:avLst/>
          </a:prstGeom>
        </p:spPr>
      </p:sp>
      <p:sp>
        <p:nvSpPr>
          <p:cNvPr id="246" name="PlaceHolder 2"/>
          <p:cNvSpPr>
            <a:spLocks noGrp="1"/>
          </p:cNvSpPr>
          <p:nvPr>
            <p:ph type="body"/>
          </p:nvPr>
        </p:nvSpPr>
        <p:spPr>
          <a:xfrm>
            <a:off x="685800" y="4343400"/>
            <a:ext cx="5486040" cy="4114440"/>
          </a:xfrm>
          <a:prstGeom prst="rect">
            <a:avLst/>
          </a:prstGeom>
        </p:spPr>
        <p:txBody>
          <a:bodyPr tIns="91440" bIns="91440"/>
          <a:p>
            <a:pPr marL="457200" indent="-304560">
              <a:lnSpc>
                <a:spcPct val="115000"/>
              </a:lnSpc>
              <a:buClr>
                <a:srgbClr val="000000"/>
              </a:buClr>
              <a:buFont typeface="Wingdings" charset="2"/>
              <a:buChar char=""/>
            </a:pPr>
            <a:r>
              <a:rPr b="0" lang="en-CA" sz="1200" spc="-1" strike="noStrike">
                <a:latin typeface="Arial"/>
              </a:rPr>
              <a:t>prezzo del pane aumentò continuamente fino a quattro soldi per libbra a Parigi e otto soldi in alcune province; le condizioni dei lavoratori salariati decaddero fino alla miseria.</a:t>
            </a:r>
            <a:endParaRPr b="0" lang="en-CA"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381240" y="685800"/>
            <a:ext cx="6095520" cy="3428640"/>
          </a:xfrm>
          <a:prstGeom prst="rect">
            <a:avLst/>
          </a:prstGeom>
        </p:spPr>
      </p:sp>
      <p:sp>
        <p:nvSpPr>
          <p:cNvPr id="248"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CA" sz="1200" spc="-1" strike="noStrike">
                <a:latin typeface="Arial"/>
              </a:rPr>
              <a:t>I filosofi illuministi difesero l'idea che il potere sovrano supremo risiede nella nazione. Oltre a questo nuovo modo di pensare, la Rivoluzione americana, avvenuta poco prima di quella francese, rappresentò un ulteriore modello di ribellione per i sudditi.</a:t>
            </a:r>
            <a:endParaRPr b="0" lang="en-CA" sz="1200" spc="-1" strike="noStrike">
              <a:latin typeface="Arial"/>
            </a:endParaRPr>
          </a:p>
          <a:p>
            <a:pPr>
              <a:lnSpc>
                <a:spcPct val="100000"/>
              </a:lnSpc>
            </a:pPr>
            <a:endParaRPr b="0" lang="en-CA" sz="1200" spc="-1" strike="noStrike">
              <a:latin typeface="Arial"/>
            </a:endParaRPr>
          </a:p>
          <a:p>
            <a:pPr>
              <a:lnSpc>
                <a:spcPct val="115000"/>
              </a:lnSpc>
            </a:pPr>
            <a:r>
              <a:rPr b="0" lang="en-CA" sz="1200" spc="-1" strike="noStrike">
                <a:latin typeface="Calibri"/>
                <a:ea typeface="Calibri"/>
              </a:rPr>
              <a:t>In quel periodo, soprattutto in Francia, si stava sviluppando una nuova cultura, l'Illuminismo, basata su tre principi fondamentali: razionalismo, egualitarismo e contrattualismo (quest'ultimo era una corrente di pensiero nata dal rifiuto per l'assolutismo, basata su un contratto stipulato tra popolo e governo).</a:t>
            </a:r>
            <a:endParaRPr b="0" lang="en-CA" sz="1200" spc="-1" strike="noStrike">
              <a:latin typeface="Arial"/>
            </a:endParaRPr>
          </a:p>
          <a:p>
            <a:pPr>
              <a:lnSpc>
                <a:spcPct val="115000"/>
              </a:lnSpc>
              <a:spcBef>
                <a:spcPts val="1599"/>
              </a:spcBef>
            </a:pPr>
            <a:r>
              <a:rPr b="0" lang="en-CA" sz="1200" spc="-1" strike="noStrike">
                <a:latin typeface="Calibri"/>
                <a:ea typeface="Calibri"/>
              </a:rPr>
              <a:t> </a:t>
            </a:r>
            <a:r>
              <a:rPr b="0" lang="en-CA" sz="1200" spc="-1" strike="noStrike">
                <a:latin typeface="Calibri"/>
                <a:ea typeface="Calibri"/>
              </a:rPr>
              <a:t>La filosofia degli illuministi si diffuse fino ai ceti più alti della società (borghesia e nobiltà liberale); al modello francese della monarchia assoluta fu contrapposto quello britannico di una monarchia limitata da un parlamento e all'obbedienza del soggetto furono contrapposti i diritti del cittadino. </a:t>
            </a:r>
            <a:endParaRPr b="0" lang="en-CA" sz="1200" spc="-1" strike="noStrike">
              <a:latin typeface="Arial"/>
            </a:endParaRPr>
          </a:p>
          <a:p>
            <a:pPr>
              <a:lnSpc>
                <a:spcPct val="100000"/>
              </a:lnSpc>
              <a:spcBef>
                <a:spcPts val="1599"/>
              </a:spcBef>
            </a:pPr>
            <a:endParaRPr b="0" lang="en-CA" sz="1200" spc="-1" strike="noStrike">
              <a:latin typeface="Arial"/>
            </a:endParaRPr>
          </a:p>
          <a:p>
            <a:pPr>
              <a:lnSpc>
                <a:spcPct val="100000"/>
              </a:lnSpc>
            </a:pPr>
            <a:endParaRPr b="0" lang="en-CA"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sldImg"/>
          </p:nvPr>
        </p:nvSpPr>
        <p:spPr>
          <a:xfrm>
            <a:off x="381240" y="685800"/>
            <a:ext cx="6095520" cy="3428640"/>
          </a:xfrm>
          <a:prstGeom prst="rect">
            <a:avLst/>
          </a:prstGeom>
        </p:spPr>
      </p:sp>
      <p:sp>
        <p:nvSpPr>
          <p:cNvPr id="250" name="PlaceHolder 2"/>
          <p:cNvSpPr>
            <a:spLocks noGrp="1"/>
          </p:cNvSpPr>
          <p:nvPr>
            <p:ph type="body"/>
          </p:nvPr>
        </p:nvSpPr>
        <p:spPr>
          <a:xfrm>
            <a:off x="685800" y="4343400"/>
            <a:ext cx="5486040" cy="4114440"/>
          </a:xfrm>
          <a:prstGeom prst="rect">
            <a:avLst/>
          </a:prstGeom>
        </p:spPr>
        <p:txBody>
          <a:bodyPr tIns="91440" bIns="91440"/>
          <a:p>
            <a:pPr>
              <a:lnSpc>
                <a:spcPct val="115000"/>
              </a:lnSpc>
            </a:pPr>
            <a:r>
              <a:rPr b="0" lang="en-CA" sz="1200" spc="-1" strike="noStrike">
                <a:latin typeface="Calibri"/>
                <a:ea typeface="Calibri"/>
              </a:rPr>
              <a:t>Nell’autunno del 1786 Charles Alexandre de Calonne (1734-1802), un economista che svolgeva l’incarico di controllore generale delle finanze di Francia, propone al re un pacchetto di riforme finanziarie molto avanzate, che andavano ad eliminare alcuni privilegi delle classi privilegiate: Nobiltà e Clero.</a:t>
            </a:r>
            <a:endParaRPr b="0" lang="en-CA" sz="1200" spc="-1" strike="noStrike">
              <a:latin typeface="Arial"/>
            </a:endParaRPr>
          </a:p>
          <a:p>
            <a:pPr>
              <a:lnSpc>
                <a:spcPct val="115000"/>
              </a:lnSpc>
              <a:spcBef>
                <a:spcPts val="1599"/>
              </a:spcBef>
              <a:spcAft>
                <a:spcPts val="1599"/>
              </a:spcAft>
            </a:pPr>
            <a:r>
              <a:rPr b="0" lang="en-CA" sz="1200" spc="-1" strike="noStrike">
                <a:latin typeface="Calibri"/>
                <a:ea typeface="Calibri"/>
              </a:rPr>
              <a:t>Per scongiurare una rivolta delle classi privilegiate, il re aveva bisogno di supporto per realizzare queste misure. </a:t>
            </a:r>
            <a:endParaRPr b="0" lang="en-CA"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Img"/>
          </p:nvPr>
        </p:nvSpPr>
        <p:spPr>
          <a:xfrm>
            <a:off x="381240" y="685800"/>
            <a:ext cx="6095520" cy="3428640"/>
          </a:xfrm>
          <a:prstGeom prst="rect">
            <a:avLst/>
          </a:prstGeom>
        </p:spPr>
      </p:sp>
      <p:sp>
        <p:nvSpPr>
          <p:cNvPr id="252" name="PlaceHolder 2"/>
          <p:cNvSpPr>
            <a:spLocks noGrp="1"/>
          </p:cNvSpPr>
          <p:nvPr>
            <p:ph type="body"/>
          </p:nvPr>
        </p:nvSpPr>
        <p:spPr>
          <a:xfrm>
            <a:off x="685800" y="4343400"/>
            <a:ext cx="5486040" cy="4114440"/>
          </a:xfrm>
          <a:prstGeom prst="rect">
            <a:avLst/>
          </a:prstGeom>
        </p:spPr>
        <p:txBody>
          <a:bodyPr tIns="91440" bIns="91440"/>
          <a:p>
            <a:pPr>
              <a:lnSpc>
                <a:spcPct val="115000"/>
              </a:lnSpc>
            </a:pPr>
            <a:r>
              <a:rPr b="0" lang="en-CA" sz="1200" spc="-1" strike="noStrike">
                <a:latin typeface="Arial"/>
              </a:rPr>
              <a:t> </a:t>
            </a:r>
            <a:r>
              <a:rPr b="0" lang="en-CA" sz="1200" spc="-1" strike="noStrike">
                <a:latin typeface="Arial"/>
              </a:rPr>
              <a:t>Alcune migliaia di oppositori vennero ghigliottinati dopo processi sommari. Per questo motivo il periodo dall'autunno 1793 all'estate 1794 fu definito il Terrore. L'esercito rivoluzionario riuscì a sconfiggere a Fleurus i nemici (giugno 1794), a riconquistare le città ribelli al governo di Parigi e a controllare la Vandea. A quel punto la politica del Terrore non poteva più essere giustificata con lo stato d'emergenza e molti deputati si accordarono per destituire il Comitato.</a:t>
            </a:r>
            <a:endParaRPr b="0" lang="en-CA" sz="1200" spc="-1" strike="noStrike">
              <a:latin typeface="Arial"/>
            </a:endParaRPr>
          </a:p>
          <a:p>
            <a:pPr>
              <a:lnSpc>
                <a:spcPct val="115000"/>
              </a:lnSpc>
              <a:spcBef>
                <a:spcPts val="1599"/>
              </a:spcBef>
              <a:spcAft>
                <a:spcPts val="1599"/>
              </a:spcAft>
            </a:pPr>
            <a:r>
              <a:rPr b="0" lang="en-CA" sz="1200" spc="-1" strike="noStrike">
                <a:latin typeface="Calibri"/>
                <a:ea typeface="Calibri"/>
              </a:rPr>
              <a:t>Per fronteggiare l'emergenza causata dalla crisi economica, dall'insurrezione controrivoluzionaria in Vandea e dalla minaccia dagli eserciti stranieri alleati, i poteri furono affidati a un Comitato di salute pubblica (1793) guidato da Robespierre, che pose il calmiere sul prezzo di grano e generi alimentari, arruolò un nuovo esercito e inviò soldati in Vandea. I metodi autoritari adottati dal Comitato portarono alla repressione degli avversari politici e di diversi esponenti giacobini contrari ai metodi di Robespierre.</a:t>
            </a:r>
            <a:endParaRPr b="0" lang="en-CA"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381240" y="685800"/>
            <a:ext cx="6095520" cy="3428640"/>
          </a:xfrm>
          <a:prstGeom prst="rect">
            <a:avLst/>
          </a:prstGeom>
        </p:spPr>
      </p:sp>
      <p:sp>
        <p:nvSpPr>
          <p:cNvPr id="254" name="PlaceHolder 2"/>
          <p:cNvSpPr>
            <a:spLocks noGrp="1"/>
          </p:cNvSpPr>
          <p:nvPr>
            <p:ph type="body"/>
          </p:nvPr>
        </p:nvSpPr>
        <p:spPr>
          <a:xfrm>
            <a:off x="685800" y="4343400"/>
            <a:ext cx="5486040" cy="4114440"/>
          </a:xfrm>
          <a:prstGeom prst="rect">
            <a:avLst/>
          </a:prstGeom>
        </p:spPr>
        <p:txBody>
          <a:bodyPr tIns="91440" bIns="91440"/>
          <a:p>
            <a:pPr>
              <a:lnSpc>
                <a:spcPct val="115000"/>
              </a:lnSpc>
              <a:spcAft>
                <a:spcPts val="1599"/>
              </a:spcAft>
            </a:pPr>
            <a:r>
              <a:rPr b="0" lang="en-CA" sz="1200" spc="-1" strike="noStrike">
                <a:latin typeface="Calibri"/>
                <a:ea typeface="Calibri"/>
              </a:rPr>
              <a:t>Il risultato fu che il movimento rivoluzionario, diffidando nei confronti delle associazioni ed esaltando le libertà individuali. Se, nel corso dell'Ancien Régime, la chiesa aveva detenuto numerose proprietà mobili ed immobili (circa il 10 % del regno) con il privilegio di una esenzione dalle imposte statali e con il diritto di richiedere una decima (in danaro o in natura), la Rivoluzione francese significò la distruzione di tutto ciò e, in conseguenza, determinò una fortissima riduzione del ruolo e del prestigio del clero nello stato</a:t>
            </a:r>
            <a:endParaRPr b="0" lang="en-CA"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ldImg"/>
          </p:nvPr>
        </p:nvSpPr>
        <p:spPr>
          <a:xfrm>
            <a:off x="381240" y="685800"/>
            <a:ext cx="6095520" cy="3428640"/>
          </a:xfrm>
          <a:prstGeom prst="rect">
            <a:avLst/>
          </a:prstGeom>
        </p:spPr>
      </p:sp>
      <p:sp>
        <p:nvSpPr>
          <p:cNvPr id="256"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CA" sz="1300" spc="-1" strike="noStrike">
                <a:solidFill>
                  <a:srgbClr val="333333"/>
                </a:solidFill>
                <a:latin typeface="Roboto"/>
                <a:ea typeface="Roboto"/>
              </a:rPr>
              <a:t> </a:t>
            </a:r>
            <a:r>
              <a:rPr b="0" lang="en-CA" sz="1300" spc="-1" strike="noStrike">
                <a:solidFill>
                  <a:srgbClr val="333333"/>
                </a:solidFill>
                <a:latin typeface="Roboto"/>
                <a:ea typeface="Roboto"/>
              </a:rPr>
              <a:t>il furore popolare divampò: la folla si armò e le strade cittadine divennero teatro della rivoluzione. Mentre le truppe del re tentennavano, una folla di artigiani e di popolani diede l’assalto alla Bastiglia, una delle fortezze parigine più munite in cui venivano rinchiusi i detenuti politici: era il 14 luglio 1789 ed era l’inizio della rivoluzione frances</a:t>
            </a:r>
            <a:endParaRPr b="0" lang="en-CA" sz="13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381240" y="685800"/>
            <a:ext cx="6095520" cy="3428640"/>
          </a:xfrm>
          <a:prstGeom prst="rect">
            <a:avLst/>
          </a:prstGeom>
        </p:spPr>
      </p:sp>
      <p:sp>
        <p:nvSpPr>
          <p:cNvPr id="224" name="PlaceHolder 2"/>
          <p:cNvSpPr>
            <a:spLocks noGrp="1"/>
          </p:cNvSpPr>
          <p:nvPr>
            <p:ph type="body"/>
          </p:nvPr>
        </p:nvSpPr>
        <p:spPr>
          <a:xfrm>
            <a:off x="685800" y="4343400"/>
            <a:ext cx="5486040" cy="4114440"/>
          </a:xfrm>
          <a:prstGeom prst="rect">
            <a:avLst/>
          </a:prstGeom>
        </p:spPr>
        <p:txBody>
          <a:bodyPr tIns="91440" bIns="91440"/>
          <a:p>
            <a:pPr marL="457200" indent="-310680">
              <a:lnSpc>
                <a:spcPct val="115000"/>
              </a:lnSpc>
              <a:buClr>
                <a:srgbClr val="000000"/>
              </a:buClr>
              <a:buFont typeface="Calibri"/>
              <a:buChar char="●"/>
            </a:pPr>
            <a:r>
              <a:rPr b="0" lang="en-CA" sz="1300" spc="-1" strike="noStrike">
                <a:solidFill>
                  <a:srgbClr val="000000"/>
                </a:solidFill>
                <a:latin typeface="Calibri"/>
                <a:ea typeface="Calibri"/>
              </a:rPr>
              <a:t>Dopo la guerra dei sette anni, infatti, l'Inghilterra si trovava in serie difficoltà economiche (crisi finanziaria) a cui tentò di porre rimedio con due fondamentali provvedimenti: lo Sugar Act (che imponeva alti dazi sui prodotti di importazione dalla madrepatria alle colonie) e lo Stamp Act (che imponeva un bollo sui documenti ufficiali e sui giornali);</a:t>
            </a:r>
            <a:endParaRPr b="0" lang="en-CA" sz="13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381240" y="685800"/>
            <a:ext cx="6095520" cy="3428640"/>
          </a:xfrm>
          <a:prstGeom prst="rect">
            <a:avLst/>
          </a:prstGeom>
        </p:spPr>
      </p:sp>
      <p:sp>
        <p:nvSpPr>
          <p:cNvPr id="226"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CA" sz="1100" spc="-1" strike="noStrike">
                <a:latin typeface="Arial"/>
              </a:rPr>
              <a:t>La prima tassa introdotta in America dal programma di Grenville per risanare il debito fu lo</a:t>
            </a:r>
            <a:r>
              <a:rPr b="0" lang="en-CA" sz="1100" spc="-1" strike="noStrike" u="sng">
                <a:solidFill>
                  <a:srgbClr val="000000"/>
                </a:solidFill>
                <a:uFillTx/>
                <a:latin typeface="Arial"/>
                <a:hlinkClick r:id="rId1"/>
              </a:rPr>
              <a:t> </a:t>
            </a:r>
            <a:r>
              <a:rPr b="0" lang="en-CA" sz="1100" spc="-1" strike="noStrike" u="sng">
                <a:solidFill>
                  <a:srgbClr val="000000"/>
                </a:solidFill>
                <a:uFillTx/>
                <a:latin typeface="Arial"/>
                <a:hlinkClick r:id="rId2"/>
              </a:rPr>
              <a:t>Sugar Act</a:t>
            </a:r>
            <a:r>
              <a:rPr b="0" lang="en-CA" sz="1100" spc="-1" strike="noStrike">
                <a:solidFill>
                  <a:srgbClr val="000000"/>
                </a:solidFill>
                <a:latin typeface="Arial"/>
              </a:rPr>
              <a:t> del 1764, che prevedeva una modifica del precedente</a:t>
            </a:r>
            <a:r>
              <a:rPr b="0" lang="en-CA" sz="1100" spc="-1" strike="noStrike" u="sng">
                <a:solidFill>
                  <a:srgbClr val="000000"/>
                </a:solidFill>
                <a:uFillTx/>
                <a:latin typeface="Arial"/>
                <a:hlinkClick r:id="rId3"/>
              </a:rPr>
              <a:t> </a:t>
            </a:r>
            <a:r>
              <a:rPr b="0" lang="en-CA" sz="1100" spc="-1" strike="noStrike" u="sng">
                <a:solidFill>
                  <a:srgbClr val="000000"/>
                </a:solidFill>
                <a:uFillTx/>
                <a:latin typeface="Arial"/>
                <a:hlinkClick r:id="rId4"/>
              </a:rPr>
              <a:t>Molasses Act</a:t>
            </a:r>
            <a:r>
              <a:rPr b="0" lang="en-CA" sz="1100" spc="-1" strike="noStrike">
                <a:solidFill>
                  <a:srgbClr val="000000"/>
                </a:solidFill>
                <a:latin typeface="Arial"/>
              </a:rPr>
              <a:t>, il quale imponeva di pagare 6 pence per ogni gallone di melassa importata da qualsiasi paese straniero nelle colonie Inglesi.</a:t>
            </a:r>
            <a:endParaRPr b="0" lang="en-CA" sz="1100" spc="-1" strike="noStrike">
              <a:latin typeface="Arial"/>
            </a:endParaRPr>
          </a:p>
          <a:p>
            <a:pPr>
              <a:lnSpc>
                <a:spcPct val="100000"/>
              </a:lnSpc>
            </a:pPr>
            <a:r>
              <a:rPr b="0" lang="en-CA" sz="1100" spc="-1" strike="noStrike">
                <a:solidFill>
                  <a:srgbClr val="000000"/>
                </a:solidFill>
                <a:latin typeface="Arial"/>
              </a:rPr>
              <a:t> </a:t>
            </a:r>
            <a:r>
              <a:rPr b="0" lang="en-CA" sz="1100" spc="-1" strike="noStrike">
                <a:solidFill>
                  <a:srgbClr val="000000"/>
                </a:solidFill>
                <a:latin typeface="Arial"/>
              </a:rPr>
              <a:t>Lo scopo era quello di rendere la melassa estera così costosa da creare un monopolio per quella importata dalle Indie Britanniche Occidentali, ma questo obiettivo non venne mai raggiunto. Lo Sugar Act riduceva la precedente tassa a 3 pence per gallone, con la speranza che un importo minore sarebbe stato meglio accettato dal popolo e quindi sarebbe aumentata anche la somma di denaro raccolto. Inizialmente le colonie americane si opposero allo Sugar Act per ragioni economiche, ma poco dopo riconobbero i problemi costituzionali che l'introduzione della tassa portava alla luce.</a:t>
            </a:r>
            <a:endParaRPr b="0" lang="en-CA"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381240" y="685800"/>
            <a:ext cx="6095520" cy="3428640"/>
          </a:xfrm>
          <a:prstGeom prst="rect">
            <a:avLst/>
          </a:prstGeom>
        </p:spPr>
      </p:sp>
      <p:sp>
        <p:nvSpPr>
          <p:cNvPr id="228"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CA" sz="1100" spc="-1" strike="noStrike">
                <a:latin typeface="Arial"/>
              </a:rPr>
              <a:t>Anche se Grenville sosteneva fortemente la facoltà del parlamento di tassare le colonie, nel febbraio del 1765 si incontrò a Londra con alcuni portavoce delle colonie, incluso</a:t>
            </a:r>
            <a:r>
              <a:rPr b="0" lang="en-CA" sz="1100" spc="-1" strike="noStrike" u="sng">
                <a:solidFill>
                  <a:srgbClr val="000000"/>
                </a:solidFill>
                <a:uFillTx/>
                <a:latin typeface="Arial"/>
                <a:hlinkClick r:id="rId1"/>
              </a:rPr>
              <a:t> </a:t>
            </a:r>
            <a:r>
              <a:rPr b="0" lang="en-CA" sz="1100" spc="-1" strike="noStrike" u="sng">
                <a:solidFill>
                  <a:srgbClr val="000000"/>
                </a:solidFill>
                <a:uFillTx/>
                <a:latin typeface="Arial"/>
                <a:hlinkClick r:id="rId2"/>
              </a:rPr>
              <a:t>Benjamin Franklin</a:t>
            </a:r>
            <a:r>
              <a:rPr b="0" lang="en-CA" sz="1100" spc="-1" strike="noStrike">
                <a:solidFill>
                  <a:srgbClr val="000000"/>
                </a:solidFill>
                <a:latin typeface="Arial"/>
              </a:rPr>
              <a:t>, durante l'incontro Grenville informò i delegati che era aperto a suggerimenti da parte delle colonie per trovare un altro approccio per risanare il debito dello stato. Nessuno dei rappresentanti coloniali sembrò però offrire una valida alternativa, ma erano comunque convinti che la decisione era da lasciare ai governi delle colonie americane e non al parlamento inglese.</a:t>
            </a:r>
            <a:endParaRPr b="0" lang="en-CA" sz="1100" spc="-1" strike="noStrike">
              <a:latin typeface="Arial"/>
            </a:endParaRPr>
          </a:p>
          <a:p>
            <a:pPr>
              <a:lnSpc>
                <a:spcPct val="100000"/>
              </a:lnSpc>
            </a:pPr>
            <a:r>
              <a:rPr b="0" lang="en-CA" sz="1100" spc="-1" strike="noStrike">
                <a:solidFill>
                  <a:srgbClr val="000000"/>
                </a:solidFill>
                <a:latin typeface="Arial"/>
              </a:rPr>
              <a:t>Con la necessità imminente di trovare fondi, Grenville portò il dibattito in parlamento, che, dopo una lunga discussione, il 22 marzo 1765 passò lo Stamp Act con data di entrata in vigore effettiva fissata per il 1º novembre 1765.</a:t>
            </a:r>
            <a:endParaRPr b="0" lang="en-CA" sz="1100" spc="-1" strike="noStrike">
              <a:latin typeface="Arial"/>
            </a:endParaRPr>
          </a:p>
          <a:p>
            <a:pPr>
              <a:lnSpc>
                <a:spcPct val="100000"/>
              </a:lnSpc>
            </a:pPr>
            <a:r>
              <a:rPr b="0" lang="en-CA" sz="1100" spc="-1" strike="noStrike">
                <a:solidFill>
                  <a:srgbClr val="000000"/>
                </a:solidFill>
                <a:latin typeface="Arial"/>
              </a:rPr>
              <a:t>La legge prevedeva somme e importi diversi a seconda del documento su cui andava apposto il bollo.</a:t>
            </a:r>
            <a:endParaRPr b="0" lang="en-CA" sz="1100" spc="-1" strike="noStrike">
              <a:latin typeface="Arial"/>
            </a:endParaRPr>
          </a:p>
          <a:p>
            <a:pPr>
              <a:lnSpc>
                <a:spcPct val="100000"/>
              </a:lnSpc>
            </a:pPr>
            <a:r>
              <a:rPr b="0" lang="en-CA" sz="1100" spc="-1" strike="noStrike">
                <a:solidFill>
                  <a:srgbClr val="000000"/>
                </a:solidFill>
                <a:latin typeface="Arial"/>
              </a:rPr>
              <a:t>Le alte tasse che gravavano sugli avvocati e sugli studenti dei college erano progettate apposta per limitare la crescita di una classe dirigente nelle colonie, inoltre i bolli andavano acquistati con la valuta inglese, molto rara rispetto alla più comune moneta coloniale. Per evitare di esportare valuta al di fuori delle colonie, i ricavati andavano spesi in America, specialmente per provvedere alle scorte e ai salari dei membri dell'esercito inglese stanziati </a:t>
            </a:r>
            <a:endParaRPr b="0" lang="en-CA" sz="1100" spc="-1" strike="noStrike">
              <a:latin typeface="Arial"/>
            </a:endParaRPr>
          </a:p>
          <a:p>
            <a:pPr>
              <a:lnSpc>
                <a:spcPct val="100000"/>
              </a:lnSpc>
            </a:pPr>
            <a:r>
              <a:rPr b="0" lang="en-CA" sz="1100" spc="-1" strike="noStrike">
                <a:solidFill>
                  <a:srgbClr val="000000"/>
                </a:solidFill>
                <a:latin typeface="Arial"/>
              </a:rPr>
              <a:t>Questo atto legittimava il Tribunale dell'Ammiragliato a punire i trasgressori, anche se solitamente l'uso di questa corte era stata limitata ai casi di contratti e dispute marittime. Inoltre nel testo dell'atto era prevista una tassazione per i documenti dei tribunali che esercitavano una giurisdizione ecclesiastica, ma questi organi giudiziari non erano presenti nelle colonie e nessun vescovo aveva la possibilità di presiedere un processo.</a:t>
            </a:r>
            <a:endParaRPr b="0" lang="en-CA"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381240" y="685800"/>
            <a:ext cx="6095520" cy="3428640"/>
          </a:xfrm>
          <a:prstGeom prst="rect">
            <a:avLst/>
          </a:prstGeom>
        </p:spPr>
      </p:sp>
      <p:sp>
        <p:nvSpPr>
          <p:cNvPr id="230" name="PlaceHolder 2"/>
          <p:cNvSpPr>
            <a:spLocks noGrp="1"/>
          </p:cNvSpPr>
          <p:nvPr>
            <p:ph type="body"/>
          </p:nvPr>
        </p:nvSpPr>
        <p:spPr>
          <a:xfrm>
            <a:off x="685800" y="4343400"/>
            <a:ext cx="5486040" cy="4114440"/>
          </a:xfrm>
          <a:prstGeom prst="rect">
            <a:avLst/>
          </a:prstGeom>
        </p:spPr>
        <p:txBody>
          <a:bodyPr tIns="91440" bIns="91440"/>
          <a:p>
            <a:pPr>
              <a:lnSpc>
                <a:spcPct val="115000"/>
              </a:lnSpc>
            </a:pPr>
            <a:r>
              <a:rPr b="0" lang="en-CA" sz="1100" spc="-1" strike="noStrike">
                <a:solidFill>
                  <a:srgbClr val="000000"/>
                </a:solidFill>
                <a:latin typeface="Arial"/>
              </a:rPr>
              <a:t>In quel periodo la Gran Bretagna risultava come la più grande potenza e quelli che oggi sono conosciuti come Stati Uniti d'America, inizialmente costituiti 13 colonie sotto il dominio britannico.</a:t>
            </a:r>
            <a:endParaRPr b="0" lang="en-CA" sz="1100" spc="-1" strike="noStrike">
              <a:latin typeface="Arial"/>
            </a:endParaRPr>
          </a:p>
          <a:p>
            <a:pPr>
              <a:lnSpc>
                <a:spcPct val="115000"/>
              </a:lnSpc>
              <a:spcBef>
                <a:spcPts val="1599"/>
              </a:spcBef>
              <a:spcAft>
                <a:spcPts val="1599"/>
              </a:spcAft>
            </a:pPr>
            <a:r>
              <a:rPr b="0" lang="en-CA" sz="1100" spc="-1" strike="noStrike">
                <a:solidFill>
                  <a:srgbClr val="000000"/>
                </a:solidFill>
                <a:latin typeface="Arial"/>
              </a:rPr>
              <a:t>Per questioni puramente economiche quali il sostentamento di enormi spese di guerra e ragioni amministrative come il controllo delle nuove colonie possedute in Nord America</a:t>
            </a:r>
            <a:endParaRPr b="0" lang="en-CA"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sldImg"/>
          </p:nvPr>
        </p:nvSpPr>
        <p:spPr>
          <a:xfrm>
            <a:off x="381240" y="685800"/>
            <a:ext cx="6095520" cy="3428640"/>
          </a:xfrm>
          <a:prstGeom prst="rect">
            <a:avLst/>
          </a:prstGeom>
        </p:spPr>
      </p:sp>
      <p:sp>
        <p:nvSpPr>
          <p:cNvPr id="232" name="PlaceHolder 2"/>
          <p:cNvSpPr>
            <a:spLocks noGrp="1"/>
          </p:cNvSpPr>
          <p:nvPr>
            <p:ph type="body"/>
          </p:nvPr>
        </p:nvSpPr>
        <p:spPr>
          <a:xfrm>
            <a:off x="685800" y="4343400"/>
            <a:ext cx="5486040" cy="4114440"/>
          </a:xfrm>
          <a:prstGeom prst="rect">
            <a:avLst/>
          </a:prstGeom>
        </p:spPr>
        <p:txBody>
          <a:bodyPr tIns="91440" bIns="91440"/>
          <a:p>
            <a:pPr>
              <a:lnSpc>
                <a:spcPct val="115000"/>
              </a:lnSpc>
            </a:pPr>
            <a:r>
              <a:rPr b="0" lang="en-CA" sz="1200" spc="-1" strike="noStrike">
                <a:latin typeface="Arial"/>
              </a:rPr>
              <a:t>Il governo inglese impose una tassa di bollo(a seguito del contrabbando).</a:t>
            </a:r>
            <a:endParaRPr b="0" lang="en-CA" sz="1200" spc="-1" strike="noStrike">
              <a:latin typeface="Arial"/>
            </a:endParaRPr>
          </a:p>
          <a:p>
            <a:pPr>
              <a:lnSpc>
                <a:spcPct val="115000"/>
              </a:lnSpc>
              <a:spcBef>
                <a:spcPts val="1599"/>
              </a:spcBef>
              <a:spcAft>
                <a:spcPts val="1599"/>
              </a:spcAft>
            </a:pPr>
            <a:r>
              <a:rPr b="0" lang="en-CA" sz="1200" spc="-1" strike="noStrike">
                <a:latin typeface="Arial"/>
              </a:rPr>
              <a:t>Tale tassa riguardava per lo più i documenti legali, le licenze, i giornali e così via e fu imposta nel marzo del 1775. (Alla prima mandata di tasse, i coloni americani risposero con forme di protesta accese e quindi il governo inglese fu costretto a retrocedere sulle sue scelte).</a:t>
            </a:r>
            <a:endParaRPr b="0" lang="en-CA"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381240" y="685800"/>
            <a:ext cx="6095520" cy="3428640"/>
          </a:xfrm>
          <a:prstGeom prst="rect">
            <a:avLst/>
          </a:prstGeom>
        </p:spPr>
      </p:sp>
      <p:sp>
        <p:nvSpPr>
          <p:cNvPr id="234"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CA" sz="1200" spc="-1" strike="noStrike">
                <a:latin typeface="Arial"/>
              </a:rPr>
              <a:t> </a:t>
            </a:r>
            <a:r>
              <a:rPr b="0" lang="en-CA" sz="1200" spc="-1" strike="noStrike">
                <a:latin typeface="Arial"/>
              </a:rPr>
              <a:t>(L'ultima parte della guerra d'indipendenza segnò invece il passaggio della rivoluzione dalla fase radicale alla fase federale. L'indipendenza aveva creato problemi di portata nazionale ai quali i singoli stati non erano in grado di far fronte; emerse così dagli organismi unitari creati per fronteggiare le difficoltà strategiche, organizzative e finanziarie della guerra (l'Esercito e il Congresso continentali) un nuovo ceto politico di orientamento nazionalista, avverso al localismo del movimento radicale. Di fronte all'impotenza della compagine politica sorta dagli Articles of Confederation, il movimento nazionalista, che ebbe come maggior rappresentante Thomas Jefferson, si impegnò per la difesa dell'indipendenza, dell'unità e dell'autonomia economica degli Stati Uniti e, al termine della guerra, riuscì a mediare tra la nuova aristocrazia finanziaria e i timori dei radicali nei confronti di una "tirannia" economica, governando la transizione verso la Costituzione del 1787 e verso la democrazia politica. note)</a:t>
            </a:r>
            <a:endParaRPr b="0" lang="en-CA" sz="1200" spc="-1" strike="noStrike">
              <a:latin typeface="Arial"/>
            </a:endParaRPr>
          </a:p>
          <a:p>
            <a:pPr>
              <a:lnSpc>
                <a:spcPct val="100000"/>
              </a:lnSpc>
            </a:pPr>
            <a:endParaRPr b="0" lang="en-CA" sz="1200" spc="-1" strike="noStrike">
              <a:latin typeface="Arial"/>
            </a:endParaRPr>
          </a:p>
          <a:p>
            <a:pPr>
              <a:lnSpc>
                <a:spcPct val="100000"/>
              </a:lnSpc>
            </a:pPr>
            <a:endParaRPr b="0" lang="en-CA" sz="1200" spc="-1" strike="noStrike">
              <a:latin typeface="Arial"/>
            </a:endParaRPr>
          </a:p>
          <a:p>
            <a:pPr>
              <a:lnSpc>
                <a:spcPct val="115000"/>
              </a:lnSpc>
              <a:spcAft>
                <a:spcPts val="1599"/>
              </a:spcAft>
            </a:pPr>
            <a:r>
              <a:rPr b="0" lang="en-CA" sz="1200" spc="-1" strike="noStrike">
                <a:latin typeface="Arial"/>
              </a:rPr>
              <a:t>La guida dei conservatori dovette da allora confrontarsi con il consenso dei ceti popolari non più politicamente marginali, portatori di nuove richieste di uguaglianza (anche attraverso il ruolo svolto nelle milizie coloniali) e sostenitori di un'interpretazione radicale del repubblicanesimo (repubblicani radicali), che privilegiava la salvaguardia delle libertà dei governati attraverso la limitazione e il controllo del potere dei governanti; tale orientamento trovò la sua prima istituzionalizzazione nelle costituzioni degli stati, accomunate dalla perdita di potere da parte dell'esecutivo a favore del potere legislativo.</a:t>
            </a:r>
            <a:endParaRPr b="0" lang="en-CA"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381240" y="685800"/>
            <a:ext cx="6095520" cy="3428640"/>
          </a:xfrm>
          <a:prstGeom prst="rect">
            <a:avLst/>
          </a:prstGeom>
        </p:spPr>
      </p:sp>
      <p:sp>
        <p:nvSpPr>
          <p:cNvPr id="236" name="PlaceHolder 2"/>
          <p:cNvSpPr>
            <a:spLocks noGrp="1"/>
          </p:cNvSpPr>
          <p:nvPr>
            <p:ph type="body"/>
          </p:nvPr>
        </p:nvSpPr>
        <p:spPr>
          <a:xfrm>
            <a:off x="685800" y="4343400"/>
            <a:ext cx="5486040" cy="4114440"/>
          </a:xfrm>
          <a:prstGeom prst="rect">
            <a:avLst/>
          </a:prstGeom>
        </p:spPr>
        <p:txBody>
          <a:bodyPr tIns="91440" bIns="91440"/>
          <a:p>
            <a:pPr>
              <a:lnSpc>
                <a:spcPct val="115000"/>
              </a:lnSpc>
            </a:pPr>
            <a:r>
              <a:rPr b="0" lang="en-CA" sz="1200" spc="-1" strike="noStrike">
                <a:latin typeface="Arial"/>
              </a:rPr>
              <a:t>La cosiddetta Guerra d’Indipendenza è stata in realtà una vera e propria guerra civile, e anzi la prima guerra civile americana.</a:t>
            </a:r>
            <a:endParaRPr b="0" lang="en-CA" sz="1200" spc="-1" strike="noStrike">
              <a:latin typeface="Arial"/>
            </a:endParaRPr>
          </a:p>
          <a:p>
            <a:pPr>
              <a:lnSpc>
                <a:spcPct val="115000"/>
              </a:lnSpc>
              <a:spcBef>
                <a:spcPts val="1599"/>
              </a:spcBef>
            </a:pPr>
            <a:r>
              <a:rPr b="0" lang="en-CA" sz="1200" spc="-1" strike="noStrike">
                <a:latin typeface="Arial"/>
              </a:rPr>
              <a:t>Quando, nel 1777, il Congresso adottò gli articoli di Confederazione e Unione, essi furono più una temporanea alleanza di stati che l’espressione di una nazione coesa. Solo l’esigenza di combattere insieme un nemico comune e soverchiante fece valere gli elementi condivisibili a scapito delle enormi differenze economico-sociali e politiche fra le tredici colonie.</a:t>
            </a:r>
            <a:endParaRPr b="0" lang="en-CA" sz="1200" spc="-1" strike="noStrike">
              <a:latin typeface="Arial"/>
            </a:endParaRPr>
          </a:p>
          <a:p>
            <a:pPr>
              <a:lnSpc>
                <a:spcPct val="100000"/>
              </a:lnSpc>
              <a:spcBef>
                <a:spcPts val="1599"/>
              </a:spcBef>
            </a:pPr>
            <a:endParaRPr b="0" lang="en-CA"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49" name="PlaceHolder 2"/>
          <p:cNvSpPr>
            <a:spLocks noGrp="1"/>
          </p:cNvSpPr>
          <p:nvPr>
            <p:ph type="body"/>
          </p:nvPr>
        </p:nvSpPr>
        <p:spPr>
          <a:xfrm>
            <a:off x="457200" y="120348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50" name="PlaceHolder 3"/>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52"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5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54"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5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57" name="PlaceHolder 2"/>
          <p:cNvSpPr>
            <a:spLocks noGrp="1"/>
          </p:cNvSpPr>
          <p:nvPr>
            <p:ph type="body"/>
          </p:nvPr>
        </p:nvSpPr>
        <p:spPr>
          <a:xfrm>
            <a:off x="45720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5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5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60" name="PlaceHolder 5"/>
          <p:cNvSpPr>
            <a:spLocks noGrp="1"/>
          </p:cNvSpPr>
          <p:nvPr>
            <p:ph type="body"/>
          </p:nvPr>
        </p:nvSpPr>
        <p:spPr>
          <a:xfrm>
            <a:off x="45720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6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6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7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72" name="PlaceHolder 2"/>
          <p:cNvSpPr>
            <a:spLocks noGrp="1"/>
          </p:cNvSpPr>
          <p:nvPr>
            <p:ph type="body"/>
          </p:nvPr>
        </p:nvSpPr>
        <p:spPr>
          <a:xfrm>
            <a:off x="457200" y="1203480"/>
            <a:ext cx="822924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74"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7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 name="PlaceHolder 1"/>
          <p:cNvSpPr>
            <a:spLocks noGrp="1"/>
          </p:cNvSpPr>
          <p:nvPr>
            <p:ph type="subTitle"/>
          </p:nvPr>
        </p:nvSpPr>
        <p:spPr>
          <a:xfrm>
            <a:off x="1858680" y="1822680"/>
            <a:ext cx="5361120" cy="671292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79"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8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81"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2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8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8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87"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8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89" name="PlaceHolder 4"/>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91" name="PlaceHolder 2"/>
          <p:cNvSpPr>
            <a:spLocks noGrp="1"/>
          </p:cNvSpPr>
          <p:nvPr>
            <p:ph type="body"/>
          </p:nvPr>
        </p:nvSpPr>
        <p:spPr>
          <a:xfrm>
            <a:off x="457200" y="120348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92" name="PlaceHolder 3"/>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94"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9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96"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9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99" name="PlaceHolder 2"/>
          <p:cNvSpPr>
            <a:spLocks noGrp="1"/>
          </p:cNvSpPr>
          <p:nvPr>
            <p:ph type="body"/>
          </p:nvPr>
        </p:nvSpPr>
        <p:spPr>
          <a:xfrm>
            <a:off x="45720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0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0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02" name="PlaceHolder 5"/>
          <p:cNvSpPr>
            <a:spLocks noGrp="1"/>
          </p:cNvSpPr>
          <p:nvPr>
            <p:ph type="body"/>
          </p:nvPr>
        </p:nvSpPr>
        <p:spPr>
          <a:xfrm>
            <a:off x="45720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0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0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112"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114" name="PlaceHolder 2"/>
          <p:cNvSpPr>
            <a:spLocks noGrp="1"/>
          </p:cNvSpPr>
          <p:nvPr>
            <p:ph type="body"/>
          </p:nvPr>
        </p:nvSpPr>
        <p:spPr>
          <a:xfrm>
            <a:off x="457200" y="1203480"/>
            <a:ext cx="822924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1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11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30" name="PlaceHolder 2"/>
          <p:cNvSpPr>
            <a:spLocks noGrp="1"/>
          </p:cNvSpPr>
          <p:nvPr>
            <p:ph type="body"/>
          </p:nvPr>
        </p:nvSpPr>
        <p:spPr>
          <a:xfrm>
            <a:off x="457200" y="1203480"/>
            <a:ext cx="822924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1858680" y="1822680"/>
            <a:ext cx="5361120" cy="671292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1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2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123"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125"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12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2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1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3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31" name="PlaceHolder 4"/>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133" name="PlaceHolder 2"/>
          <p:cNvSpPr>
            <a:spLocks noGrp="1"/>
          </p:cNvSpPr>
          <p:nvPr>
            <p:ph type="body"/>
          </p:nvPr>
        </p:nvSpPr>
        <p:spPr>
          <a:xfrm>
            <a:off x="457200" y="120348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34" name="PlaceHolder 3"/>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136"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3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38"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3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141" name="PlaceHolder 2"/>
          <p:cNvSpPr>
            <a:spLocks noGrp="1"/>
          </p:cNvSpPr>
          <p:nvPr>
            <p:ph type="body"/>
          </p:nvPr>
        </p:nvSpPr>
        <p:spPr>
          <a:xfrm>
            <a:off x="45720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4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4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44" name="PlaceHolder 5"/>
          <p:cNvSpPr>
            <a:spLocks noGrp="1"/>
          </p:cNvSpPr>
          <p:nvPr>
            <p:ph type="body"/>
          </p:nvPr>
        </p:nvSpPr>
        <p:spPr>
          <a:xfrm>
            <a:off x="45720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4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4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32"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3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 name="PlaceHolder 1"/>
          <p:cNvSpPr>
            <a:spLocks noGrp="1"/>
          </p:cNvSpPr>
          <p:nvPr>
            <p:ph type="subTitle"/>
          </p:nvPr>
        </p:nvSpPr>
        <p:spPr>
          <a:xfrm>
            <a:off x="1858680" y="1822680"/>
            <a:ext cx="5361120" cy="671292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37"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3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39"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41"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4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858680" y="1822680"/>
            <a:ext cx="5361120" cy="1447920"/>
          </a:xfrm>
          <a:prstGeom prst="rect">
            <a:avLst/>
          </a:prstGeom>
        </p:spPr>
        <p:txBody>
          <a:bodyPr lIns="0" rIns="0" tIns="0" bIns="0" anchor="ctr"/>
          <a:p>
            <a:endParaRPr b="0" lang="en-CA" sz="1400" spc="-1" strike="noStrike">
              <a:solidFill>
                <a:srgbClr val="000000"/>
              </a:solidFill>
              <a:latin typeface="Arial"/>
            </a:endParaRPr>
          </a:p>
        </p:txBody>
      </p:sp>
      <p:sp>
        <p:nvSpPr>
          <p:cNvPr id="45"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47" name="PlaceHolder 4"/>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63ef5"/>
        </a:solidFill>
      </p:bgPr>
    </p:bg>
    <p:spTree>
      <p:nvGrpSpPr>
        <p:cNvPr id="1" name=""/>
        <p:cNvGrpSpPr/>
        <p:nvPr/>
      </p:nvGrpSpPr>
      <p:grpSpPr>
        <a:xfrm>
          <a:off x="0" y="0"/>
          <a:ext cx="0" cy="0"/>
          <a:chOff x="0" y="0"/>
          <a:chExt cx="0" cy="0"/>
        </a:xfrm>
      </p:grpSpPr>
      <p:sp>
        <p:nvSpPr>
          <p:cNvPr id="0" name="CustomShape 1"/>
          <p:cNvSpPr/>
          <p:nvPr/>
        </p:nvSpPr>
        <p:spPr>
          <a:xfrm>
            <a:off x="0" y="2824560"/>
            <a:ext cx="7369920" cy="2318760"/>
          </a:xfrm>
          <a:prstGeom prst="rtTriangle">
            <a:avLst/>
          </a:prstGeom>
          <a:solidFill>
            <a:schemeClr val="accent1"/>
          </a:solidFill>
          <a:ln>
            <a:noFill/>
          </a:ln>
        </p:spPr>
        <p:style>
          <a:lnRef idx="0"/>
          <a:fillRef idx="0"/>
          <a:effectRef idx="0"/>
          <a:fontRef idx="minor"/>
        </p:style>
      </p:sp>
      <p:sp>
        <p:nvSpPr>
          <p:cNvPr id="1" name="CustomShape 2"/>
          <p:cNvSpPr/>
          <p:nvPr/>
        </p:nvSpPr>
        <p:spPr>
          <a:xfrm flipH="1">
            <a:off x="3582000" y="1550880"/>
            <a:ext cx="5560920" cy="3592440"/>
          </a:xfrm>
          <a:prstGeom prst="rtTriangle">
            <a:avLst/>
          </a:prstGeom>
          <a:solidFill>
            <a:schemeClr val="accent3"/>
          </a:solidFill>
          <a:ln>
            <a:noFill/>
          </a:ln>
        </p:spPr>
        <p:style>
          <a:lnRef idx="0"/>
          <a:fillRef idx="0"/>
          <a:effectRef idx="0"/>
          <a:fontRef idx="minor"/>
        </p:style>
      </p:sp>
      <p:sp>
        <p:nvSpPr>
          <p:cNvPr id="2" name="CustomShape 3"/>
          <p:cNvSpPr/>
          <p:nvPr/>
        </p:nvSpPr>
        <p:spPr>
          <a:xfrm rot="10800000">
            <a:off x="9144000" y="2052720"/>
            <a:ext cx="4084920" cy="2052360"/>
          </a:xfrm>
          <a:prstGeom prst="rtTriangle">
            <a:avLst/>
          </a:prstGeom>
          <a:solidFill>
            <a:schemeClr val="dk2"/>
          </a:solidFill>
          <a:ln>
            <a:noFill/>
          </a:ln>
        </p:spPr>
        <p:style>
          <a:lnRef idx="0"/>
          <a:fillRef idx="0"/>
          <a:effectRef idx="0"/>
          <a:fontRef idx="minor"/>
        </p:style>
      </p:sp>
      <p:sp>
        <p:nvSpPr>
          <p:cNvPr id="3" name="CustomShape 4"/>
          <p:cNvSpPr/>
          <p:nvPr/>
        </p:nvSpPr>
        <p:spPr>
          <a:xfrm>
            <a:off x="203400" y="206280"/>
            <a:ext cx="8737200" cy="4730760"/>
          </a:xfrm>
          <a:prstGeom prst="rect">
            <a:avLst/>
          </a:prstGeom>
          <a:solidFill>
            <a:schemeClr val="dk1"/>
          </a:solidFill>
          <a:ln>
            <a:noFill/>
          </a:ln>
          <a:effectLst>
            <a:outerShdw algn="ctr" blurRad="228600" rotWithShape="0" sx="101000" sy="101000">
              <a:srgbClr val="000000">
                <a:alpha val="40000"/>
              </a:srgbClr>
            </a:outerShdw>
          </a:effectLst>
        </p:spPr>
        <p:style>
          <a:lnRef idx="0"/>
          <a:fillRef idx="0"/>
          <a:effectRef idx="0"/>
          <a:fontRef idx="minor"/>
        </p:style>
      </p:sp>
      <p:grpSp>
        <p:nvGrpSpPr>
          <p:cNvPr id="4" name="Group 5"/>
          <p:cNvGrpSpPr/>
          <p:nvPr/>
        </p:nvGrpSpPr>
        <p:grpSpPr>
          <a:xfrm>
            <a:off x="255240" y="720"/>
            <a:ext cx="2250000" cy="1044000"/>
            <a:chOff x="255240" y="720"/>
            <a:chExt cx="2250000" cy="1044000"/>
          </a:xfrm>
        </p:grpSpPr>
        <p:sp>
          <p:nvSpPr>
            <p:cNvPr id="5" name="CustomShape 6"/>
            <p:cNvSpPr/>
            <p:nvPr/>
          </p:nvSpPr>
          <p:spPr>
            <a:xfrm>
              <a:off x="763920" y="720"/>
              <a:ext cx="1741320" cy="1044000"/>
            </a:xfrm>
            <a:prstGeom prst="parallelogram">
              <a:avLst>
                <a:gd name="adj" fmla="val 153193"/>
              </a:avLst>
            </a:prstGeom>
            <a:solidFill>
              <a:schemeClr val="dk1"/>
            </a:solidFill>
            <a:ln>
              <a:noFill/>
            </a:ln>
          </p:spPr>
          <p:style>
            <a:lnRef idx="0"/>
            <a:fillRef idx="0"/>
            <a:effectRef idx="0"/>
            <a:fontRef idx="minor"/>
          </p:style>
        </p:sp>
        <p:sp>
          <p:nvSpPr>
            <p:cNvPr id="6" name="CustomShape 7"/>
            <p:cNvSpPr/>
            <p:nvPr/>
          </p:nvSpPr>
          <p:spPr>
            <a:xfrm>
              <a:off x="509760" y="720"/>
              <a:ext cx="1741320" cy="1044000"/>
            </a:xfrm>
            <a:prstGeom prst="parallelogram">
              <a:avLst>
                <a:gd name="adj" fmla="val 153193"/>
              </a:avLst>
            </a:prstGeom>
            <a:solidFill>
              <a:schemeClr val="dk1"/>
            </a:solidFill>
            <a:ln>
              <a:noFill/>
            </a:ln>
          </p:spPr>
          <p:style>
            <a:lnRef idx="0"/>
            <a:fillRef idx="0"/>
            <a:effectRef idx="0"/>
            <a:fontRef idx="minor"/>
          </p:style>
        </p:sp>
        <p:sp>
          <p:nvSpPr>
            <p:cNvPr id="7" name="CustomShape 8"/>
            <p:cNvSpPr/>
            <p:nvPr/>
          </p:nvSpPr>
          <p:spPr>
            <a:xfrm>
              <a:off x="255240" y="720"/>
              <a:ext cx="1741320" cy="1044000"/>
            </a:xfrm>
            <a:prstGeom prst="parallelogram">
              <a:avLst>
                <a:gd name="adj" fmla="val 153193"/>
              </a:avLst>
            </a:prstGeom>
            <a:solidFill>
              <a:schemeClr val="dk1"/>
            </a:solidFill>
            <a:ln>
              <a:noFill/>
            </a:ln>
          </p:spPr>
          <p:style>
            <a:lnRef idx="0"/>
            <a:fillRef idx="0"/>
            <a:effectRef idx="0"/>
            <a:fontRef idx="minor"/>
          </p:style>
        </p:sp>
      </p:grpSp>
      <p:grpSp>
        <p:nvGrpSpPr>
          <p:cNvPr id="8" name="Group 9"/>
          <p:cNvGrpSpPr/>
          <p:nvPr/>
        </p:nvGrpSpPr>
        <p:grpSpPr>
          <a:xfrm>
            <a:off x="905400" y="720"/>
            <a:ext cx="2250000" cy="1044000"/>
            <a:chOff x="905400" y="720"/>
            <a:chExt cx="2250000" cy="1044000"/>
          </a:xfrm>
        </p:grpSpPr>
        <p:sp>
          <p:nvSpPr>
            <p:cNvPr id="9" name="CustomShape 10"/>
            <p:cNvSpPr/>
            <p:nvPr/>
          </p:nvSpPr>
          <p:spPr>
            <a:xfrm>
              <a:off x="1414080" y="720"/>
              <a:ext cx="1741320" cy="1044000"/>
            </a:xfrm>
            <a:prstGeom prst="parallelogram">
              <a:avLst>
                <a:gd name="adj" fmla="val 153193"/>
              </a:avLst>
            </a:prstGeom>
            <a:solidFill>
              <a:schemeClr val="accent6"/>
            </a:solidFill>
            <a:ln>
              <a:noFill/>
            </a:ln>
          </p:spPr>
          <p:style>
            <a:lnRef idx="0"/>
            <a:fillRef idx="0"/>
            <a:effectRef idx="0"/>
            <a:fontRef idx="minor"/>
          </p:style>
        </p:sp>
        <p:sp>
          <p:nvSpPr>
            <p:cNvPr id="10" name="CustomShape 11"/>
            <p:cNvSpPr/>
            <p:nvPr/>
          </p:nvSpPr>
          <p:spPr>
            <a:xfrm>
              <a:off x="1159920" y="720"/>
              <a:ext cx="1741320" cy="1044000"/>
            </a:xfrm>
            <a:prstGeom prst="parallelogram">
              <a:avLst>
                <a:gd name="adj" fmla="val 153193"/>
              </a:avLst>
            </a:prstGeom>
            <a:solidFill>
              <a:schemeClr val="accent6"/>
            </a:solidFill>
            <a:ln>
              <a:noFill/>
            </a:ln>
          </p:spPr>
          <p:style>
            <a:lnRef idx="0"/>
            <a:fillRef idx="0"/>
            <a:effectRef idx="0"/>
            <a:fontRef idx="minor"/>
          </p:style>
        </p:sp>
        <p:sp>
          <p:nvSpPr>
            <p:cNvPr id="11" name="CustomShape 12"/>
            <p:cNvSpPr/>
            <p:nvPr/>
          </p:nvSpPr>
          <p:spPr>
            <a:xfrm>
              <a:off x="905400" y="720"/>
              <a:ext cx="1741320" cy="1044000"/>
            </a:xfrm>
            <a:prstGeom prst="parallelogram">
              <a:avLst>
                <a:gd name="adj" fmla="val 153193"/>
              </a:avLst>
            </a:prstGeom>
            <a:solidFill>
              <a:schemeClr val="accent6"/>
            </a:solidFill>
            <a:ln>
              <a:noFill/>
            </a:ln>
          </p:spPr>
          <p:style>
            <a:lnRef idx="0"/>
            <a:fillRef idx="0"/>
            <a:effectRef idx="0"/>
            <a:fontRef idx="minor"/>
          </p:style>
        </p:sp>
      </p:grpSp>
      <p:grpSp>
        <p:nvGrpSpPr>
          <p:cNvPr id="12" name="Group 13"/>
          <p:cNvGrpSpPr/>
          <p:nvPr/>
        </p:nvGrpSpPr>
        <p:grpSpPr>
          <a:xfrm>
            <a:off x="7057440" y="5040"/>
            <a:ext cx="1850760" cy="751680"/>
            <a:chOff x="7057440" y="5040"/>
            <a:chExt cx="1850760" cy="751680"/>
          </a:xfrm>
        </p:grpSpPr>
        <p:sp>
          <p:nvSpPr>
            <p:cNvPr id="13" name="CustomShape 14"/>
            <p:cNvSpPr/>
            <p:nvPr/>
          </p:nvSpPr>
          <p:spPr>
            <a:xfrm>
              <a:off x="7659360" y="5040"/>
              <a:ext cx="1248840" cy="751680"/>
            </a:xfrm>
            <a:prstGeom prst="parallelogram">
              <a:avLst>
                <a:gd name="adj" fmla="val 158024"/>
              </a:avLst>
            </a:prstGeom>
            <a:solidFill>
              <a:schemeClr val="dk2"/>
            </a:solidFill>
            <a:ln>
              <a:noFill/>
            </a:ln>
          </p:spPr>
          <p:style>
            <a:lnRef idx="0"/>
            <a:fillRef idx="0"/>
            <a:effectRef idx="0"/>
            <a:fontRef idx="minor"/>
          </p:style>
        </p:sp>
        <p:sp>
          <p:nvSpPr>
            <p:cNvPr id="14" name="CustomShape 15"/>
            <p:cNvSpPr/>
            <p:nvPr/>
          </p:nvSpPr>
          <p:spPr>
            <a:xfrm>
              <a:off x="7358400" y="5040"/>
              <a:ext cx="1248840" cy="751680"/>
            </a:xfrm>
            <a:prstGeom prst="parallelogram">
              <a:avLst>
                <a:gd name="adj" fmla="val 158024"/>
              </a:avLst>
            </a:prstGeom>
            <a:solidFill>
              <a:schemeClr val="dk2"/>
            </a:solidFill>
            <a:ln>
              <a:noFill/>
            </a:ln>
          </p:spPr>
          <p:style>
            <a:lnRef idx="0"/>
            <a:fillRef idx="0"/>
            <a:effectRef idx="0"/>
            <a:fontRef idx="minor"/>
          </p:style>
        </p:sp>
        <p:sp>
          <p:nvSpPr>
            <p:cNvPr id="15" name="CustomShape 16"/>
            <p:cNvSpPr/>
            <p:nvPr/>
          </p:nvSpPr>
          <p:spPr>
            <a:xfrm>
              <a:off x="7057440" y="5040"/>
              <a:ext cx="1248840" cy="751680"/>
            </a:xfrm>
            <a:prstGeom prst="parallelogram">
              <a:avLst>
                <a:gd name="adj" fmla="val 158024"/>
              </a:avLst>
            </a:prstGeom>
            <a:solidFill>
              <a:schemeClr val="dk2"/>
            </a:solidFill>
            <a:ln>
              <a:noFill/>
            </a:ln>
          </p:spPr>
          <p:style>
            <a:lnRef idx="0"/>
            <a:fillRef idx="0"/>
            <a:effectRef idx="0"/>
            <a:fontRef idx="minor"/>
          </p:style>
        </p:sp>
      </p:grpSp>
      <p:grpSp>
        <p:nvGrpSpPr>
          <p:cNvPr id="16" name="Group 17"/>
          <p:cNvGrpSpPr/>
          <p:nvPr/>
        </p:nvGrpSpPr>
        <p:grpSpPr>
          <a:xfrm>
            <a:off x="6553080" y="4217760"/>
            <a:ext cx="2388600" cy="925200"/>
            <a:chOff x="6553080" y="4217760"/>
            <a:chExt cx="2388600" cy="925200"/>
          </a:xfrm>
        </p:grpSpPr>
        <p:sp>
          <p:nvSpPr>
            <p:cNvPr id="17" name="CustomShape 18"/>
            <p:cNvSpPr/>
            <p:nvPr/>
          </p:nvSpPr>
          <p:spPr>
            <a:xfrm>
              <a:off x="7329960" y="4217760"/>
              <a:ext cx="1611720" cy="925200"/>
            </a:xfrm>
            <a:prstGeom prst="parallelogram">
              <a:avLst>
                <a:gd name="adj" fmla="val 158024"/>
              </a:avLst>
            </a:prstGeom>
            <a:solidFill>
              <a:schemeClr val="dk1"/>
            </a:solidFill>
            <a:ln>
              <a:noFill/>
            </a:ln>
          </p:spPr>
          <p:style>
            <a:lnRef idx="0"/>
            <a:fillRef idx="0"/>
            <a:effectRef idx="0"/>
            <a:fontRef idx="minor"/>
          </p:style>
        </p:sp>
        <p:sp>
          <p:nvSpPr>
            <p:cNvPr id="18" name="CustomShape 19"/>
            <p:cNvSpPr/>
            <p:nvPr/>
          </p:nvSpPr>
          <p:spPr>
            <a:xfrm>
              <a:off x="6941520" y="4217760"/>
              <a:ext cx="1611720" cy="925200"/>
            </a:xfrm>
            <a:prstGeom prst="parallelogram">
              <a:avLst>
                <a:gd name="adj" fmla="val 158024"/>
              </a:avLst>
            </a:prstGeom>
            <a:solidFill>
              <a:schemeClr val="dk1"/>
            </a:solidFill>
            <a:ln>
              <a:noFill/>
            </a:ln>
          </p:spPr>
          <p:style>
            <a:lnRef idx="0"/>
            <a:fillRef idx="0"/>
            <a:effectRef idx="0"/>
            <a:fontRef idx="minor"/>
          </p:style>
        </p:sp>
        <p:sp>
          <p:nvSpPr>
            <p:cNvPr id="19" name="CustomShape 20"/>
            <p:cNvSpPr/>
            <p:nvPr/>
          </p:nvSpPr>
          <p:spPr>
            <a:xfrm>
              <a:off x="6553080" y="4217760"/>
              <a:ext cx="1611720" cy="925200"/>
            </a:xfrm>
            <a:prstGeom prst="parallelogram">
              <a:avLst>
                <a:gd name="adj" fmla="val 158024"/>
              </a:avLst>
            </a:prstGeom>
            <a:solidFill>
              <a:schemeClr val="dk1"/>
            </a:solidFill>
            <a:ln>
              <a:noFill/>
            </a:ln>
          </p:spPr>
          <p:style>
            <a:lnRef idx="0"/>
            <a:fillRef idx="0"/>
            <a:effectRef idx="0"/>
            <a:fontRef idx="minor"/>
          </p:style>
        </p:sp>
      </p:grpSp>
      <p:grpSp>
        <p:nvGrpSpPr>
          <p:cNvPr id="20" name="Group 21"/>
          <p:cNvGrpSpPr/>
          <p:nvPr/>
        </p:nvGrpSpPr>
        <p:grpSpPr>
          <a:xfrm>
            <a:off x="199080" y="4055760"/>
            <a:ext cx="2795040" cy="1082880"/>
            <a:chOff x="199080" y="4055760"/>
            <a:chExt cx="2795040" cy="1082880"/>
          </a:xfrm>
        </p:grpSpPr>
        <p:sp>
          <p:nvSpPr>
            <p:cNvPr id="21" name="CustomShape 22"/>
            <p:cNvSpPr/>
            <p:nvPr/>
          </p:nvSpPr>
          <p:spPr>
            <a:xfrm>
              <a:off x="1108080" y="4055760"/>
              <a:ext cx="1886040" cy="1082880"/>
            </a:xfrm>
            <a:prstGeom prst="parallelogram">
              <a:avLst>
                <a:gd name="adj" fmla="val 158024"/>
              </a:avLst>
            </a:prstGeom>
            <a:solidFill>
              <a:schemeClr val="accent1"/>
            </a:solidFill>
            <a:ln>
              <a:noFill/>
            </a:ln>
          </p:spPr>
          <p:style>
            <a:lnRef idx="0"/>
            <a:fillRef idx="0"/>
            <a:effectRef idx="0"/>
            <a:fontRef idx="minor"/>
          </p:style>
        </p:sp>
        <p:sp>
          <p:nvSpPr>
            <p:cNvPr id="22" name="CustomShape 23"/>
            <p:cNvSpPr/>
            <p:nvPr/>
          </p:nvSpPr>
          <p:spPr>
            <a:xfrm>
              <a:off x="653760" y="4055760"/>
              <a:ext cx="1886040" cy="1082880"/>
            </a:xfrm>
            <a:prstGeom prst="parallelogram">
              <a:avLst>
                <a:gd name="adj" fmla="val 158024"/>
              </a:avLst>
            </a:prstGeom>
            <a:solidFill>
              <a:schemeClr val="accent1"/>
            </a:solidFill>
            <a:ln>
              <a:noFill/>
            </a:ln>
          </p:spPr>
          <p:style>
            <a:lnRef idx="0"/>
            <a:fillRef idx="0"/>
            <a:effectRef idx="0"/>
            <a:fontRef idx="minor"/>
          </p:style>
        </p:sp>
        <p:sp>
          <p:nvSpPr>
            <p:cNvPr id="23" name="CustomShape 24"/>
            <p:cNvSpPr/>
            <p:nvPr/>
          </p:nvSpPr>
          <p:spPr>
            <a:xfrm>
              <a:off x="199080" y="4055760"/>
              <a:ext cx="1886040" cy="1082880"/>
            </a:xfrm>
            <a:prstGeom prst="parallelogram">
              <a:avLst>
                <a:gd name="adj" fmla="val 158024"/>
              </a:avLst>
            </a:prstGeom>
            <a:solidFill>
              <a:schemeClr val="accent1"/>
            </a:solidFill>
            <a:ln>
              <a:noFill/>
            </a:ln>
          </p:spPr>
          <p:style>
            <a:lnRef idx="0"/>
            <a:fillRef idx="0"/>
            <a:effectRef idx="0"/>
            <a:fontRef idx="minor"/>
          </p:style>
        </p:sp>
      </p:grpSp>
      <p:sp>
        <p:nvSpPr>
          <p:cNvPr id="24" name="PlaceHolder 25"/>
          <p:cNvSpPr>
            <a:spLocks noGrp="1"/>
          </p:cNvSpPr>
          <p:nvPr>
            <p:ph type="title"/>
          </p:nvPr>
        </p:nvSpPr>
        <p:spPr>
          <a:xfrm>
            <a:off x="1858680" y="1822680"/>
            <a:ext cx="5361120" cy="1447920"/>
          </a:xfrm>
          <a:prstGeom prst="rect">
            <a:avLst/>
          </a:prstGeom>
        </p:spPr>
        <p:txBody>
          <a:bodyPr tIns="91440" bIns="91440" anchor="ctr"/>
          <a:p>
            <a:r>
              <a:rPr b="0" lang="en-CA" sz="3800" spc="-1" strike="noStrike">
                <a:solidFill>
                  <a:srgbClr val="000000"/>
                </a:solidFill>
                <a:latin typeface="Arial"/>
              </a:rPr>
              <a:t>Click to edit the title text format</a:t>
            </a:r>
            <a:endParaRPr b="0" lang="en-CA" sz="3800" spc="-1" strike="noStrike">
              <a:solidFill>
                <a:srgbClr val="000000"/>
              </a:solidFill>
              <a:latin typeface="Arial"/>
            </a:endParaRPr>
          </a:p>
        </p:txBody>
      </p:sp>
      <p:sp>
        <p:nvSpPr>
          <p:cNvPr id="25" name="PlaceHolder 26"/>
          <p:cNvSpPr>
            <a:spLocks noGrp="1"/>
          </p:cNvSpPr>
          <p:nvPr>
            <p:ph type="sldNum"/>
          </p:nvPr>
        </p:nvSpPr>
        <p:spPr>
          <a:xfrm>
            <a:off x="8390880" y="4543560"/>
            <a:ext cx="548280" cy="393120"/>
          </a:xfrm>
          <a:prstGeom prst="rect">
            <a:avLst/>
          </a:prstGeom>
        </p:spPr>
        <p:txBody>
          <a:bodyPr tIns="91440" bIns="91440" anchor="ctr"/>
          <a:p>
            <a:pPr algn="r">
              <a:lnSpc>
                <a:spcPct val="100000"/>
              </a:lnSpc>
            </a:pPr>
            <a:fld id="{FE2B7FCA-BDDE-49CA-9B5E-127B7AA16567}" type="slidenum">
              <a:rPr b="0" lang="en-CA" sz="1000" spc="-1" strike="noStrike">
                <a:solidFill>
                  <a:srgbClr val="233a44"/>
                </a:solidFill>
                <a:latin typeface="Nunito"/>
                <a:ea typeface="Nunito"/>
              </a:rPr>
              <a:t>&lt;number&gt;</a:t>
            </a:fld>
            <a:endParaRPr b="0" lang="en-CA" sz="1000" spc="-1" strike="noStrike">
              <a:latin typeface="Times New Roman"/>
            </a:endParaRPr>
          </a:p>
        </p:txBody>
      </p:sp>
      <p:sp>
        <p:nvSpPr>
          <p:cNvPr id="26" name="PlaceHolder 2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CA" sz="1400" spc="-1" strike="noStrike">
                <a:solidFill>
                  <a:srgbClr val="000000"/>
                </a:solidFill>
                <a:latin typeface="Arial"/>
              </a:rPr>
              <a:t>Click to edit the outline text format</a:t>
            </a:r>
            <a:endParaRPr b="0" lang="en-CA"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CA" sz="1400" spc="-1" strike="noStrike">
                <a:solidFill>
                  <a:srgbClr val="000000"/>
                </a:solidFill>
                <a:latin typeface="Arial"/>
              </a:rPr>
              <a:t>Second Outline Level</a:t>
            </a:r>
            <a:endParaRPr b="0" lang="en-CA"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CA" sz="1400" spc="-1" strike="noStrike">
                <a:solidFill>
                  <a:srgbClr val="000000"/>
                </a:solidFill>
                <a:latin typeface="Arial"/>
              </a:rPr>
              <a:t>Third Outline Level</a:t>
            </a:r>
            <a:endParaRPr b="0" lang="en-CA"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CA" sz="1400" spc="-1" strike="noStrike">
                <a:solidFill>
                  <a:srgbClr val="000000"/>
                </a:solidFill>
                <a:latin typeface="Arial"/>
              </a:rPr>
              <a:t>Fourth Outline Level</a:t>
            </a:r>
            <a:endParaRPr b="0" lang="en-CA"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CA" sz="2000" spc="-1" strike="noStrike">
                <a:solidFill>
                  <a:srgbClr val="000000"/>
                </a:solidFill>
                <a:latin typeface="Arial"/>
              </a:rPr>
              <a:t>Fifth Outline Level</a:t>
            </a:r>
            <a:endParaRPr b="0" lang="en-CA"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CA" sz="2000" spc="-1" strike="noStrike">
                <a:solidFill>
                  <a:srgbClr val="000000"/>
                </a:solidFill>
                <a:latin typeface="Arial"/>
              </a:rPr>
              <a:t>Sixth Outline Level</a:t>
            </a:r>
            <a:endParaRPr b="0" lang="en-CA"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CA" sz="2000" spc="-1" strike="noStrike">
                <a:solidFill>
                  <a:srgbClr val="000000"/>
                </a:solidFill>
                <a:latin typeface="Arial"/>
              </a:rPr>
              <a:t>Seventh Outline Level</a:t>
            </a:r>
            <a:endParaRPr b="0" lang="en-CA"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a44"/>
        </a:solidFill>
      </p:bgPr>
    </p:bg>
    <p:spTree>
      <p:nvGrpSpPr>
        <p:cNvPr id="1" name=""/>
        <p:cNvGrpSpPr/>
        <p:nvPr/>
      </p:nvGrpSpPr>
      <p:grpSpPr>
        <a:xfrm>
          <a:off x="0" y="0"/>
          <a:ext cx="0" cy="0"/>
          <a:chOff x="0" y="0"/>
          <a:chExt cx="0" cy="0"/>
        </a:xfrm>
      </p:grpSpPr>
      <p:sp>
        <p:nvSpPr>
          <p:cNvPr id="63" name="CustomShape 1"/>
          <p:cNvSpPr/>
          <p:nvPr/>
        </p:nvSpPr>
        <p:spPr>
          <a:xfrm flipH="1">
            <a:off x="3582000" y="1550880"/>
            <a:ext cx="5560920" cy="3592440"/>
          </a:xfrm>
          <a:prstGeom prst="rtTriangle">
            <a:avLst/>
          </a:prstGeom>
          <a:solidFill>
            <a:schemeClr val="lt2"/>
          </a:solidFill>
          <a:ln>
            <a:noFill/>
          </a:ln>
        </p:spPr>
        <p:style>
          <a:lnRef idx="0"/>
          <a:fillRef idx="0"/>
          <a:effectRef idx="0"/>
          <a:fontRef idx="minor"/>
        </p:style>
      </p:sp>
      <p:sp>
        <p:nvSpPr>
          <p:cNvPr id="64" name="CustomShape 2"/>
          <p:cNvSpPr/>
          <p:nvPr/>
        </p:nvSpPr>
        <p:spPr>
          <a:xfrm>
            <a:off x="0" y="2824560"/>
            <a:ext cx="7369920" cy="2318760"/>
          </a:xfrm>
          <a:prstGeom prst="rtTriangle">
            <a:avLst/>
          </a:prstGeom>
          <a:solidFill>
            <a:schemeClr val="accent3"/>
          </a:solidFill>
          <a:ln>
            <a:noFill/>
          </a:ln>
        </p:spPr>
        <p:style>
          <a:lnRef idx="0"/>
          <a:fillRef idx="0"/>
          <a:effectRef idx="0"/>
          <a:fontRef idx="minor"/>
        </p:style>
      </p:sp>
      <p:sp>
        <p:nvSpPr>
          <p:cNvPr id="65" name="CustomShape 3"/>
          <p:cNvSpPr/>
          <p:nvPr/>
        </p:nvSpPr>
        <p:spPr>
          <a:xfrm>
            <a:off x="203400" y="206280"/>
            <a:ext cx="8737200" cy="4730760"/>
          </a:xfrm>
          <a:prstGeom prst="rect">
            <a:avLst/>
          </a:prstGeom>
          <a:solidFill>
            <a:schemeClr val="dk1"/>
          </a:solidFill>
          <a:ln>
            <a:noFill/>
          </a:ln>
          <a:effectLst>
            <a:outerShdw algn="ctr" blurRad="228600" rotWithShape="0" sx="101000" sy="101000">
              <a:srgbClr val="000000">
                <a:alpha val="40000"/>
              </a:srgbClr>
            </a:outerShdw>
          </a:effectLst>
        </p:spPr>
        <p:style>
          <a:lnRef idx="0"/>
          <a:fillRef idx="0"/>
          <a:effectRef idx="0"/>
          <a:fontRef idx="minor"/>
        </p:style>
      </p:sp>
      <p:sp>
        <p:nvSpPr>
          <p:cNvPr id="66" name="PlaceHolder 4"/>
          <p:cNvSpPr>
            <a:spLocks noGrp="1"/>
          </p:cNvSpPr>
          <p:nvPr>
            <p:ph type="title"/>
          </p:nvPr>
        </p:nvSpPr>
        <p:spPr>
          <a:xfrm>
            <a:off x="819000" y="845640"/>
            <a:ext cx="7505280" cy="954360"/>
          </a:xfrm>
          <a:prstGeom prst="rect">
            <a:avLst/>
          </a:prstGeom>
        </p:spPr>
        <p:txBody>
          <a:bodyPr tIns="91440" bIns="91440"/>
          <a:p>
            <a:r>
              <a:rPr b="0" lang="en-CA" sz="3000" spc="-1" strike="noStrike">
                <a:solidFill>
                  <a:srgbClr val="000000"/>
                </a:solidFill>
                <a:latin typeface="Arial"/>
              </a:rPr>
              <a:t>Click to edit the title text format</a:t>
            </a:r>
            <a:endParaRPr b="0" lang="en-CA" sz="3000" spc="-1" strike="noStrike">
              <a:solidFill>
                <a:srgbClr val="000000"/>
              </a:solidFill>
              <a:latin typeface="Arial"/>
            </a:endParaRPr>
          </a:p>
        </p:txBody>
      </p:sp>
      <p:sp>
        <p:nvSpPr>
          <p:cNvPr id="67" name="PlaceHolder 5"/>
          <p:cNvSpPr>
            <a:spLocks noGrp="1"/>
          </p:cNvSpPr>
          <p:nvPr>
            <p:ph type="sldNum"/>
          </p:nvPr>
        </p:nvSpPr>
        <p:spPr>
          <a:xfrm>
            <a:off x="8390880" y="4543560"/>
            <a:ext cx="548280" cy="393120"/>
          </a:xfrm>
          <a:prstGeom prst="rect">
            <a:avLst/>
          </a:prstGeom>
        </p:spPr>
        <p:txBody>
          <a:bodyPr tIns="91440" bIns="91440" anchor="ctr"/>
          <a:p>
            <a:pPr algn="r">
              <a:lnSpc>
                <a:spcPct val="100000"/>
              </a:lnSpc>
            </a:pPr>
            <a:fld id="{8E454411-8DFD-4C14-BA40-307CD7E31F0B}" type="slidenum">
              <a:rPr b="0" lang="en-CA" sz="1000" spc="-1" strike="noStrike">
                <a:solidFill>
                  <a:srgbClr val="233a44"/>
                </a:solidFill>
                <a:latin typeface="Nunito"/>
                <a:ea typeface="Nunito"/>
              </a:rPr>
              <a:t>&lt;number&gt;</a:t>
            </a:fld>
            <a:endParaRPr b="0" lang="en-CA" sz="1000" spc="-1" strike="noStrike">
              <a:latin typeface="Times New Roman"/>
            </a:endParaRPr>
          </a:p>
        </p:txBody>
      </p:sp>
      <p:sp>
        <p:nvSpPr>
          <p:cNvPr id="68"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CA" sz="1400" spc="-1" strike="noStrike">
                <a:solidFill>
                  <a:srgbClr val="000000"/>
                </a:solidFill>
                <a:latin typeface="Arial"/>
              </a:rPr>
              <a:t>Click to edit the outline text format</a:t>
            </a:r>
            <a:endParaRPr b="0" lang="en-CA"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CA" sz="1400" spc="-1" strike="noStrike">
                <a:solidFill>
                  <a:srgbClr val="000000"/>
                </a:solidFill>
                <a:latin typeface="Arial"/>
              </a:rPr>
              <a:t>Second Outline Level</a:t>
            </a:r>
            <a:endParaRPr b="0" lang="en-CA"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CA" sz="1400" spc="-1" strike="noStrike">
                <a:solidFill>
                  <a:srgbClr val="000000"/>
                </a:solidFill>
                <a:latin typeface="Arial"/>
              </a:rPr>
              <a:t>Third Outline Level</a:t>
            </a:r>
            <a:endParaRPr b="0" lang="en-CA"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CA" sz="1400" spc="-1" strike="noStrike">
                <a:solidFill>
                  <a:srgbClr val="000000"/>
                </a:solidFill>
                <a:latin typeface="Arial"/>
              </a:rPr>
              <a:t>Fourth Outline Level</a:t>
            </a:r>
            <a:endParaRPr b="0" lang="en-CA"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CA" sz="2000" spc="-1" strike="noStrike">
                <a:solidFill>
                  <a:srgbClr val="000000"/>
                </a:solidFill>
                <a:latin typeface="Arial"/>
              </a:rPr>
              <a:t>Fifth Outline Level</a:t>
            </a:r>
            <a:endParaRPr b="0" lang="en-CA"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CA" sz="2000" spc="-1" strike="noStrike">
                <a:solidFill>
                  <a:srgbClr val="000000"/>
                </a:solidFill>
                <a:latin typeface="Arial"/>
              </a:rPr>
              <a:t>Sixth Outline Level</a:t>
            </a:r>
            <a:endParaRPr b="0" lang="en-CA"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CA" sz="2000" spc="-1" strike="noStrike">
                <a:solidFill>
                  <a:srgbClr val="000000"/>
                </a:solidFill>
                <a:latin typeface="Arial"/>
              </a:rPr>
              <a:t>Seventh Outline Level</a:t>
            </a:r>
            <a:endParaRPr b="0" lang="en-CA"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a44"/>
        </a:solidFill>
      </p:bgPr>
    </p:bg>
    <p:spTree>
      <p:nvGrpSpPr>
        <p:cNvPr id="1" name=""/>
        <p:cNvGrpSpPr/>
        <p:nvPr/>
      </p:nvGrpSpPr>
      <p:grpSpPr>
        <a:xfrm>
          <a:off x="0" y="0"/>
          <a:ext cx="0" cy="0"/>
          <a:chOff x="0" y="0"/>
          <a:chExt cx="0" cy="0"/>
        </a:xfrm>
      </p:grpSpPr>
      <p:sp>
        <p:nvSpPr>
          <p:cNvPr id="105" name="CustomShape 1"/>
          <p:cNvSpPr/>
          <p:nvPr/>
        </p:nvSpPr>
        <p:spPr>
          <a:xfrm flipH="1">
            <a:off x="3582000" y="1550880"/>
            <a:ext cx="5560920" cy="3592440"/>
          </a:xfrm>
          <a:prstGeom prst="rtTriangle">
            <a:avLst/>
          </a:prstGeom>
          <a:solidFill>
            <a:schemeClr val="lt2"/>
          </a:solidFill>
          <a:ln>
            <a:noFill/>
          </a:ln>
        </p:spPr>
        <p:style>
          <a:lnRef idx="0"/>
          <a:fillRef idx="0"/>
          <a:effectRef idx="0"/>
          <a:fontRef idx="minor"/>
        </p:style>
      </p:sp>
      <p:sp>
        <p:nvSpPr>
          <p:cNvPr id="106" name="CustomShape 2"/>
          <p:cNvSpPr/>
          <p:nvPr/>
        </p:nvSpPr>
        <p:spPr>
          <a:xfrm>
            <a:off x="0" y="2824560"/>
            <a:ext cx="7369920" cy="2318760"/>
          </a:xfrm>
          <a:prstGeom prst="rtTriangle">
            <a:avLst/>
          </a:prstGeom>
          <a:solidFill>
            <a:schemeClr val="accent3"/>
          </a:solidFill>
          <a:ln>
            <a:noFill/>
          </a:ln>
        </p:spPr>
        <p:style>
          <a:lnRef idx="0"/>
          <a:fillRef idx="0"/>
          <a:effectRef idx="0"/>
          <a:fontRef idx="minor"/>
        </p:style>
      </p:sp>
      <p:sp>
        <p:nvSpPr>
          <p:cNvPr id="107" name="CustomShape 3"/>
          <p:cNvSpPr/>
          <p:nvPr/>
        </p:nvSpPr>
        <p:spPr>
          <a:xfrm>
            <a:off x="203400" y="206280"/>
            <a:ext cx="8737200" cy="4730760"/>
          </a:xfrm>
          <a:prstGeom prst="rect">
            <a:avLst/>
          </a:prstGeom>
          <a:solidFill>
            <a:schemeClr val="dk1"/>
          </a:solidFill>
          <a:ln>
            <a:noFill/>
          </a:ln>
          <a:effectLst>
            <a:outerShdw algn="ctr" blurRad="228600" rotWithShape="0" sx="101000" sy="101000">
              <a:srgbClr val="000000">
                <a:alpha val="40000"/>
              </a:srgbClr>
            </a:outerShdw>
          </a:effectLst>
        </p:spPr>
        <p:style>
          <a:lnRef idx="0"/>
          <a:fillRef idx="0"/>
          <a:effectRef idx="0"/>
          <a:fontRef idx="minor"/>
        </p:style>
      </p:sp>
      <p:sp>
        <p:nvSpPr>
          <p:cNvPr id="108" name="PlaceHolder 4"/>
          <p:cNvSpPr>
            <a:spLocks noGrp="1"/>
          </p:cNvSpPr>
          <p:nvPr>
            <p:ph type="title"/>
          </p:nvPr>
        </p:nvSpPr>
        <p:spPr>
          <a:xfrm>
            <a:off x="819000" y="845640"/>
            <a:ext cx="7505280" cy="954360"/>
          </a:xfrm>
          <a:prstGeom prst="rect">
            <a:avLst/>
          </a:prstGeom>
        </p:spPr>
        <p:txBody>
          <a:bodyPr tIns="91440" bIns="91440"/>
          <a:p>
            <a:r>
              <a:rPr b="0" lang="en-CA" sz="3000" spc="-1" strike="noStrike">
                <a:solidFill>
                  <a:srgbClr val="000000"/>
                </a:solidFill>
                <a:latin typeface="Arial"/>
              </a:rPr>
              <a:t>Click to edit the title text format</a:t>
            </a:r>
            <a:endParaRPr b="0" lang="en-CA" sz="3000" spc="-1" strike="noStrike">
              <a:solidFill>
                <a:srgbClr val="000000"/>
              </a:solidFill>
              <a:latin typeface="Arial"/>
            </a:endParaRPr>
          </a:p>
        </p:txBody>
      </p:sp>
      <p:sp>
        <p:nvSpPr>
          <p:cNvPr id="109" name="PlaceHolder 5"/>
          <p:cNvSpPr>
            <a:spLocks noGrp="1"/>
          </p:cNvSpPr>
          <p:nvPr>
            <p:ph type="body"/>
          </p:nvPr>
        </p:nvSpPr>
        <p:spPr>
          <a:xfrm>
            <a:off x="819000" y="1990800"/>
            <a:ext cx="7505280" cy="2447640"/>
          </a:xfrm>
          <a:prstGeom prst="rect">
            <a:avLst/>
          </a:prstGeom>
        </p:spPr>
        <p:txBody>
          <a:bodyPr tIns="91440" bIns="91440"/>
          <a:p>
            <a:pPr marL="432000" indent="-324000">
              <a:spcBef>
                <a:spcPts val="1417"/>
              </a:spcBef>
              <a:buClr>
                <a:srgbClr val="ffffff"/>
              </a:buClr>
              <a:buSzPct val="45000"/>
              <a:buFont typeface="Wingdings" charset="2"/>
              <a:buChar char=""/>
            </a:pPr>
            <a:r>
              <a:rPr b="0" lang="en-CA" sz="1300" spc="-1" strike="noStrike">
                <a:solidFill>
                  <a:srgbClr val="000000"/>
                </a:solidFill>
                <a:latin typeface="Arial"/>
              </a:rPr>
              <a:t>Click to edit the outline text format</a:t>
            </a:r>
            <a:endParaRPr b="0" lang="en-CA"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CA" sz="1300" spc="-1" strike="noStrike">
                <a:solidFill>
                  <a:srgbClr val="000000"/>
                </a:solidFill>
                <a:latin typeface="Arial"/>
              </a:rPr>
              <a:t>Second Outline Level</a:t>
            </a:r>
            <a:endParaRPr b="0" lang="en-CA"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CA" sz="1300" spc="-1" strike="noStrike">
                <a:solidFill>
                  <a:srgbClr val="000000"/>
                </a:solidFill>
                <a:latin typeface="Arial"/>
              </a:rPr>
              <a:t>Third Outline Level</a:t>
            </a:r>
            <a:endParaRPr b="0" lang="en-CA"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CA" sz="1300" spc="-1" strike="noStrike">
                <a:solidFill>
                  <a:srgbClr val="000000"/>
                </a:solidFill>
                <a:latin typeface="Arial"/>
              </a:rPr>
              <a:t>Fourth Outline Level</a:t>
            </a:r>
            <a:endParaRPr b="0" lang="en-CA"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CA" sz="1300" spc="-1" strike="noStrike">
                <a:solidFill>
                  <a:srgbClr val="000000"/>
                </a:solidFill>
                <a:latin typeface="Arial"/>
              </a:rPr>
              <a:t>Fifth Outline Level</a:t>
            </a:r>
            <a:endParaRPr b="0" lang="en-CA"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CA" sz="1300" spc="-1" strike="noStrike">
                <a:solidFill>
                  <a:srgbClr val="000000"/>
                </a:solidFill>
                <a:latin typeface="Arial"/>
              </a:rPr>
              <a:t>Sixth Outline Level</a:t>
            </a:r>
            <a:endParaRPr b="0" lang="en-CA"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CA" sz="1300" spc="-1" strike="noStrike">
                <a:solidFill>
                  <a:srgbClr val="000000"/>
                </a:solidFill>
                <a:latin typeface="Arial"/>
              </a:rPr>
              <a:t>Seventh Outline Level</a:t>
            </a:r>
            <a:endParaRPr b="0" lang="en-CA" sz="1300" spc="-1" strike="noStrike">
              <a:solidFill>
                <a:srgbClr val="000000"/>
              </a:solidFill>
              <a:latin typeface="Arial"/>
            </a:endParaRPr>
          </a:p>
        </p:txBody>
      </p:sp>
      <p:sp>
        <p:nvSpPr>
          <p:cNvPr id="110" name="PlaceHolder 6"/>
          <p:cNvSpPr>
            <a:spLocks noGrp="1"/>
          </p:cNvSpPr>
          <p:nvPr>
            <p:ph type="sldNum"/>
          </p:nvPr>
        </p:nvSpPr>
        <p:spPr>
          <a:xfrm>
            <a:off x="8390880" y="4543560"/>
            <a:ext cx="548280" cy="393120"/>
          </a:xfrm>
          <a:prstGeom prst="rect">
            <a:avLst/>
          </a:prstGeom>
        </p:spPr>
        <p:txBody>
          <a:bodyPr tIns="91440" bIns="91440" anchor="ctr"/>
          <a:p>
            <a:pPr algn="r">
              <a:lnSpc>
                <a:spcPct val="100000"/>
              </a:lnSpc>
            </a:pPr>
            <a:fld id="{BC5C5D78-D993-4D6F-B408-502BEBFBB2E3}" type="slidenum">
              <a:rPr b="0" lang="en-CA" sz="1000" spc="-1" strike="noStrike">
                <a:solidFill>
                  <a:srgbClr val="233a44"/>
                </a:solidFill>
                <a:latin typeface="Nunito"/>
                <a:ea typeface="Nunito"/>
              </a:rPr>
              <a:t>&lt;number&gt;</a:t>
            </a:fld>
            <a:endParaRPr b="0" lang="en-CA"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7.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7.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7.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7.xml"/>
</Relationships>
</file>

<file path=ppt/slides/_rels/slide20.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7.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7.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7.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it.wikipedia.org/" TargetMode="External"/><Relationship Id="rId2" Type="http://schemas.openxmlformats.org/officeDocument/2006/relationships/hyperlink" Target="http://www.treccani.it" TargetMode="External"/><Relationship Id="rId3" Type="http://schemas.openxmlformats.org/officeDocument/2006/relationships/hyperlink" Target="http://www.tuttostoria.net/" TargetMode="External"/><Relationship Id="rId4" Type="http://schemas.openxmlformats.org/officeDocument/2006/relationships/hyperlink" Target="http://www.silab.it/storia/%C3%B9" TargetMode="External"/><Relationship Id="rId5" Type="http://schemas.openxmlformats.org/officeDocument/2006/relationships/slideLayout" Target="../slideLayouts/slideLayout2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7.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7.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7.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7.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7.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1891440" y="1847880"/>
            <a:ext cx="5361120" cy="1447920"/>
          </a:xfrm>
          <a:prstGeom prst="rect">
            <a:avLst/>
          </a:prstGeom>
          <a:noFill/>
          <a:ln>
            <a:noFill/>
          </a:ln>
        </p:spPr>
        <p:txBody>
          <a:bodyPr tIns="91440" bIns="91440" anchor="ctr"/>
          <a:p>
            <a:pPr>
              <a:lnSpc>
                <a:spcPct val="100000"/>
              </a:lnSpc>
            </a:pPr>
            <a:r>
              <a:rPr b="0" lang="en-CA" sz="2800" spc="-1" strike="noStrike">
                <a:solidFill>
                  <a:srgbClr val="af7b51"/>
                </a:solidFill>
                <a:latin typeface="Nunito"/>
                <a:ea typeface="Nunito"/>
              </a:rPr>
              <a:t>Interessi economici e finanziari</a:t>
            </a:r>
            <a:r>
              <a:rPr b="0" lang="en-CA" sz="2800" spc="-1" strike="noStrike">
                <a:solidFill>
                  <a:srgbClr val="233a44"/>
                </a:solidFill>
                <a:latin typeface="Nunito"/>
                <a:ea typeface="Nunito"/>
              </a:rPr>
              <a:t> </a:t>
            </a:r>
            <a:endParaRPr b="0" lang="en-CA" sz="2800" spc="-1" strike="noStrike">
              <a:solidFill>
                <a:srgbClr val="000000"/>
              </a:solidFill>
              <a:latin typeface="Arial"/>
            </a:endParaRPr>
          </a:p>
        </p:txBody>
      </p:sp>
      <p:sp>
        <p:nvSpPr>
          <p:cNvPr id="154" name="TextShape 2"/>
          <p:cNvSpPr txBox="1"/>
          <p:nvPr/>
        </p:nvSpPr>
        <p:spPr>
          <a:xfrm>
            <a:off x="1518480" y="3039840"/>
            <a:ext cx="6106320" cy="844200"/>
          </a:xfrm>
          <a:prstGeom prst="rect">
            <a:avLst/>
          </a:prstGeom>
          <a:noFill/>
          <a:ln>
            <a:noFill/>
          </a:ln>
        </p:spPr>
        <p:txBody>
          <a:bodyPr tIns="91440" bIns="91440"/>
          <a:p>
            <a:pPr>
              <a:lnSpc>
                <a:spcPct val="100000"/>
              </a:lnSpc>
            </a:pPr>
            <a:r>
              <a:rPr b="0" lang="en-CA" sz="1800" spc="-1" strike="noStrike">
                <a:solidFill>
                  <a:srgbClr val="000000"/>
                </a:solidFill>
                <a:latin typeface="Calibri"/>
                <a:ea typeface="Calibri"/>
              </a:rPr>
              <a:t>Come hanno interessato lo svolgimento delle due rivoluzioni</a:t>
            </a:r>
            <a:endParaRPr b="0" lang="en-CA"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Rivolte</a:t>
            </a:r>
            <a:endParaRPr b="0" lang="en-CA" sz="3000" spc="-1" strike="noStrike">
              <a:solidFill>
                <a:srgbClr val="000000"/>
              </a:solidFill>
              <a:latin typeface="Arial"/>
            </a:endParaRPr>
          </a:p>
        </p:txBody>
      </p:sp>
      <p:sp>
        <p:nvSpPr>
          <p:cNvPr id="180" name="TextShape 2"/>
          <p:cNvSpPr txBox="1"/>
          <p:nvPr/>
        </p:nvSpPr>
        <p:spPr>
          <a:xfrm>
            <a:off x="311760" y="1152360"/>
            <a:ext cx="4259880" cy="3416040"/>
          </a:xfrm>
          <a:prstGeom prst="rect">
            <a:avLst/>
          </a:prstGeom>
          <a:noFill/>
          <a:ln>
            <a:noFill/>
          </a:ln>
        </p:spPr>
        <p:txBody>
          <a:bodyPr tIns="91440" bIns="91440" anchor="ctr"/>
          <a:p>
            <a:pPr marL="457200" indent="-342720" algn="just">
              <a:lnSpc>
                <a:spcPct val="115000"/>
              </a:lnSpc>
              <a:buClr>
                <a:srgbClr val="000000"/>
              </a:buClr>
              <a:buFont typeface="Calibri"/>
              <a:buChar char="●"/>
            </a:pPr>
            <a:r>
              <a:rPr b="0" lang="en-CA" sz="1800" spc="-1" strike="noStrike">
                <a:solidFill>
                  <a:srgbClr val="000000"/>
                </a:solidFill>
                <a:latin typeface="Calibri"/>
                <a:ea typeface="Calibri"/>
              </a:rPr>
              <a:t>Le colonie erano obbligate a comprare il tè dalla madrepatria</a:t>
            </a:r>
            <a:endParaRPr b="0" lang="en-CA" sz="1800" spc="-1" strike="noStrike">
              <a:solidFill>
                <a:srgbClr val="000000"/>
              </a:solidFill>
              <a:latin typeface="Arial"/>
            </a:endParaRPr>
          </a:p>
          <a:p>
            <a:pPr marL="457200" indent="-342720" algn="just">
              <a:lnSpc>
                <a:spcPct val="115000"/>
              </a:lnSpc>
              <a:spcBef>
                <a:spcPts val="1001"/>
              </a:spcBef>
              <a:buClr>
                <a:srgbClr val="000000"/>
              </a:buClr>
              <a:buFont typeface="Calibri"/>
              <a:buChar char="●"/>
            </a:pPr>
            <a:r>
              <a:rPr b="0" lang="en-CA" sz="1800" spc="-1" strike="noStrike">
                <a:solidFill>
                  <a:srgbClr val="000000"/>
                </a:solidFill>
                <a:latin typeface="Calibri"/>
                <a:ea typeface="Calibri"/>
              </a:rPr>
              <a:t>Questo scatenò una rivolta</a:t>
            </a:r>
            <a:endParaRPr b="0" lang="en-CA" sz="1800" spc="-1" strike="noStrike">
              <a:solidFill>
                <a:srgbClr val="000000"/>
              </a:solidFill>
              <a:latin typeface="Arial"/>
            </a:endParaRPr>
          </a:p>
          <a:p>
            <a:pPr marL="457200" indent="-342720" algn="just">
              <a:lnSpc>
                <a:spcPct val="115000"/>
              </a:lnSpc>
              <a:spcBef>
                <a:spcPts val="1001"/>
              </a:spcBef>
              <a:buClr>
                <a:srgbClr val="000000"/>
              </a:buClr>
              <a:buFont typeface="Calibri"/>
              <a:buChar char="●"/>
            </a:pPr>
            <a:r>
              <a:rPr b="0" lang="en-CA" sz="1800" spc="-1" strike="noStrike">
                <a:solidFill>
                  <a:srgbClr val="000000"/>
                </a:solidFill>
                <a:latin typeface="Calibri"/>
                <a:ea typeface="Calibri"/>
              </a:rPr>
              <a:t>La risposta della madrepatria portò al noto massacro di Boston</a:t>
            </a:r>
            <a:endParaRPr b="0" lang="en-CA" sz="1800" spc="-1" strike="noStrike">
              <a:solidFill>
                <a:srgbClr val="000000"/>
              </a:solidFill>
              <a:latin typeface="Arial"/>
            </a:endParaRPr>
          </a:p>
          <a:p>
            <a:pPr marL="457200" indent="-342720" algn="just">
              <a:lnSpc>
                <a:spcPct val="115000"/>
              </a:lnSpc>
              <a:spcBef>
                <a:spcPts val="1001"/>
              </a:spcBef>
              <a:spcAft>
                <a:spcPts val="1001"/>
              </a:spcAft>
              <a:buClr>
                <a:srgbClr val="000000"/>
              </a:buClr>
              <a:buFont typeface="Calibri"/>
              <a:buChar char="●"/>
            </a:pPr>
            <a:r>
              <a:rPr b="0" lang="en-CA" sz="1800" spc="-1" strike="noStrike">
                <a:solidFill>
                  <a:srgbClr val="000000"/>
                </a:solidFill>
                <a:latin typeface="Calibri"/>
                <a:ea typeface="Calibri"/>
              </a:rPr>
              <a:t>Infine il governo inglese revocò la tassa</a:t>
            </a:r>
            <a:endParaRPr b="0" lang="en-CA" sz="1800" spc="-1" strike="noStrike">
              <a:solidFill>
                <a:srgbClr val="000000"/>
              </a:solidFill>
              <a:latin typeface="Arial"/>
            </a:endParaRPr>
          </a:p>
        </p:txBody>
      </p:sp>
      <p:pic>
        <p:nvPicPr>
          <p:cNvPr id="181" name="Google Shape;192;p22" descr=""/>
          <p:cNvPicPr/>
          <p:nvPr/>
        </p:nvPicPr>
        <p:blipFill>
          <a:blip r:embed="rId1"/>
          <a:stretch/>
        </p:blipFill>
        <p:spPr>
          <a:xfrm>
            <a:off x="4986720" y="1232280"/>
            <a:ext cx="3449880" cy="2678400"/>
          </a:xfrm>
          <a:prstGeom prst="rect">
            <a:avLst/>
          </a:prstGeom>
          <a:ln>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Massacro di Boston</a:t>
            </a:r>
            <a:endParaRPr b="0" lang="en-CA" sz="3000" spc="-1" strike="noStrike">
              <a:solidFill>
                <a:srgbClr val="000000"/>
              </a:solidFill>
              <a:latin typeface="Arial"/>
            </a:endParaRPr>
          </a:p>
        </p:txBody>
      </p:sp>
      <p:sp>
        <p:nvSpPr>
          <p:cNvPr id="183" name="TextShape 2"/>
          <p:cNvSpPr txBox="1"/>
          <p:nvPr/>
        </p:nvSpPr>
        <p:spPr>
          <a:xfrm>
            <a:off x="819000" y="1990800"/>
            <a:ext cx="5298840" cy="2447640"/>
          </a:xfrm>
          <a:prstGeom prst="rect">
            <a:avLst/>
          </a:prstGeom>
          <a:noFill/>
          <a:ln>
            <a:noFill/>
          </a:ln>
        </p:spPr>
        <p:txBody>
          <a:bodyPr tIns="91440" bIns="91440"/>
          <a:p>
            <a:pPr marL="457200" indent="-342720" algn="just">
              <a:lnSpc>
                <a:spcPct val="115000"/>
              </a:lnSpc>
              <a:buClr>
                <a:srgbClr val="233a44"/>
              </a:buClr>
              <a:buFont typeface="Calibri"/>
              <a:buChar char="●"/>
            </a:pPr>
            <a:r>
              <a:rPr b="0" lang="en-CA" sz="1800" spc="-1" strike="noStrike">
                <a:solidFill>
                  <a:srgbClr val="233a44"/>
                </a:solidFill>
                <a:latin typeface="Calibri"/>
                <a:ea typeface="Calibri"/>
              </a:rPr>
              <a:t>Alla seconda imposizione della tassa, i coloni non risposero positivamente </a:t>
            </a:r>
            <a:endParaRPr b="0" lang="en-CA" sz="1800" spc="-1" strike="noStrike">
              <a:solidFill>
                <a:srgbClr val="000000"/>
              </a:solidFill>
              <a:latin typeface="Arial"/>
            </a:endParaRPr>
          </a:p>
          <a:p>
            <a:pPr marL="457200" indent="-342720" algn="just">
              <a:lnSpc>
                <a:spcPct val="115000"/>
              </a:lnSpc>
              <a:buClr>
                <a:srgbClr val="233a44"/>
              </a:buClr>
              <a:buFont typeface="Calibri"/>
              <a:buChar char="●"/>
            </a:pPr>
            <a:r>
              <a:rPr b="0" lang="en-CA" sz="1800" spc="-1" strike="noStrike">
                <a:solidFill>
                  <a:srgbClr val="233a44"/>
                </a:solidFill>
                <a:latin typeface="Calibri"/>
                <a:ea typeface="Calibri"/>
              </a:rPr>
              <a:t>La madre patria dovette esercitare il controllo e quindi inviò delle truppe</a:t>
            </a:r>
            <a:endParaRPr b="0" lang="en-CA" sz="1800" spc="-1" strike="noStrike">
              <a:solidFill>
                <a:srgbClr val="000000"/>
              </a:solidFill>
              <a:latin typeface="Arial"/>
            </a:endParaRPr>
          </a:p>
          <a:p>
            <a:pPr marL="457200" indent="-342720" algn="just">
              <a:lnSpc>
                <a:spcPct val="115000"/>
              </a:lnSpc>
              <a:spcBef>
                <a:spcPts val="1599"/>
              </a:spcBef>
              <a:spcAft>
                <a:spcPts val="1599"/>
              </a:spcAft>
              <a:buClr>
                <a:srgbClr val="233a44"/>
              </a:buClr>
              <a:buFont typeface="Calibri"/>
              <a:buChar char="●"/>
            </a:pPr>
            <a:r>
              <a:rPr b="0" lang="en-CA" sz="1800" spc="-1" strike="noStrike">
                <a:solidFill>
                  <a:srgbClr val="233a44"/>
                </a:solidFill>
                <a:latin typeface="Calibri"/>
                <a:ea typeface="Calibri"/>
              </a:rPr>
              <a:t>I violenti scontri portarono nel marzo del 1770 all’uccisione di cinque coloni.</a:t>
            </a:r>
            <a:endParaRPr b="0" lang="en-CA" sz="1800" spc="-1" strike="noStrike">
              <a:solidFill>
                <a:srgbClr val="000000"/>
              </a:solidFill>
              <a:latin typeface="Arial"/>
            </a:endParaRPr>
          </a:p>
        </p:txBody>
      </p:sp>
      <p:pic>
        <p:nvPicPr>
          <p:cNvPr id="184" name="Google Shape;199;p23" descr=""/>
          <p:cNvPicPr/>
          <p:nvPr/>
        </p:nvPicPr>
        <p:blipFill>
          <a:blip r:embed="rId1"/>
          <a:srcRect l="0" t="0" r="0" b="6917"/>
          <a:stretch/>
        </p:blipFill>
        <p:spPr>
          <a:xfrm>
            <a:off x="6487920" y="1990800"/>
            <a:ext cx="2130480" cy="2364120"/>
          </a:xfrm>
          <a:prstGeom prst="rect">
            <a:avLst/>
          </a:prstGeom>
          <a:ln>
            <a:noFill/>
          </a:ln>
        </p:spPr>
      </p:pic>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 </a:t>
            </a:r>
            <a:r>
              <a:rPr b="0" lang="en-CA" sz="3000" spc="-1" strike="noStrike">
                <a:solidFill>
                  <a:srgbClr val="af7b51"/>
                </a:solidFill>
                <a:latin typeface="Nunito"/>
                <a:ea typeface="Nunito"/>
              </a:rPr>
              <a:t>Una nuova ideologia e forma di pensiero</a:t>
            </a:r>
            <a:endParaRPr b="0" lang="en-CA" sz="3000" spc="-1" strike="noStrike">
              <a:solidFill>
                <a:srgbClr val="000000"/>
              </a:solidFill>
              <a:latin typeface="Arial"/>
            </a:endParaRPr>
          </a:p>
        </p:txBody>
      </p:sp>
      <p:sp>
        <p:nvSpPr>
          <p:cNvPr id="186" name="TextShape 2"/>
          <p:cNvSpPr txBox="1"/>
          <p:nvPr/>
        </p:nvSpPr>
        <p:spPr>
          <a:xfrm>
            <a:off x="311760" y="1911240"/>
            <a:ext cx="4259880" cy="2462400"/>
          </a:xfrm>
          <a:prstGeom prst="rect">
            <a:avLst/>
          </a:prstGeom>
          <a:noFill/>
          <a:ln>
            <a:noFill/>
          </a:ln>
        </p:spPr>
        <p:txBody>
          <a:bodyPr tIns="91440" bIns="91440" anchor="ctr"/>
          <a:p>
            <a:pPr marL="457200" indent="-342720" algn="just">
              <a:lnSpc>
                <a:spcPct val="115000"/>
              </a:lnSpc>
              <a:buClr>
                <a:srgbClr val="000000"/>
              </a:buClr>
              <a:buFont typeface="Calibri"/>
              <a:buChar char="●"/>
            </a:pPr>
            <a:r>
              <a:rPr b="0" lang="en-CA" sz="1800" spc="-1" strike="noStrike">
                <a:solidFill>
                  <a:srgbClr val="000000"/>
                </a:solidFill>
                <a:latin typeface="Calibri"/>
                <a:ea typeface="Calibri"/>
              </a:rPr>
              <a:t>Creazione degli stati, perdita potere esecutivo a favore del legislativo</a:t>
            </a:r>
            <a:endParaRPr b="0" lang="en-CA" sz="1800" spc="-1" strike="noStrike">
              <a:solidFill>
                <a:srgbClr val="000000"/>
              </a:solidFill>
              <a:latin typeface="Arial"/>
            </a:endParaRPr>
          </a:p>
          <a:p>
            <a:pPr marL="457200" indent="-342720" algn="just">
              <a:lnSpc>
                <a:spcPct val="115000"/>
              </a:lnSpc>
              <a:spcBef>
                <a:spcPts val="1001"/>
              </a:spcBef>
              <a:spcAft>
                <a:spcPts val="1001"/>
              </a:spcAft>
              <a:buClr>
                <a:srgbClr val="000000"/>
              </a:buClr>
              <a:buFont typeface="Calibri"/>
              <a:buChar char="●"/>
            </a:pPr>
            <a:r>
              <a:rPr b="0" lang="en-CA" sz="1800" spc="-1" strike="noStrike">
                <a:solidFill>
                  <a:srgbClr val="000000"/>
                </a:solidFill>
                <a:latin typeface="Calibri"/>
                <a:ea typeface="Calibri"/>
              </a:rPr>
              <a:t>Perdita di potere dell’esecutivo a favore del legislativo</a:t>
            </a:r>
            <a:endParaRPr b="0" lang="en-CA" sz="1800" spc="-1" strike="noStrike">
              <a:solidFill>
                <a:srgbClr val="000000"/>
              </a:solidFill>
              <a:latin typeface="Arial"/>
            </a:endParaRPr>
          </a:p>
        </p:txBody>
      </p:sp>
      <p:pic>
        <p:nvPicPr>
          <p:cNvPr id="187" name="Google Shape;206;p24" descr=""/>
          <p:cNvPicPr/>
          <p:nvPr/>
        </p:nvPicPr>
        <p:blipFill>
          <a:blip r:embed="rId1"/>
          <a:stretch/>
        </p:blipFill>
        <p:spPr>
          <a:xfrm>
            <a:off x="4964760" y="1800360"/>
            <a:ext cx="2898000" cy="3038040"/>
          </a:xfrm>
          <a:prstGeom prst="rect">
            <a:avLst/>
          </a:prstGeom>
          <a:ln>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In conclusione...</a:t>
            </a:r>
            <a:endParaRPr b="0" lang="en-CA" sz="3000" spc="-1" strike="noStrike">
              <a:solidFill>
                <a:srgbClr val="000000"/>
              </a:solidFill>
              <a:latin typeface="Arial"/>
            </a:endParaRPr>
          </a:p>
        </p:txBody>
      </p:sp>
      <p:sp>
        <p:nvSpPr>
          <p:cNvPr id="189" name="TextShape 2"/>
          <p:cNvSpPr txBox="1"/>
          <p:nvPr/>
        </p:nvSpPr>
        <p:spPr>
          <a:xfrm>
            <a:off x="819000" y="1990800"/>
            <a:ext cx="7505280" cy="2447640"/>
          </a:xfrm>
          <a:prstGeom prst="rect">
            <a:avLst/>
          </a:prstGeom>
          <a:noFill/>
          <a:ln>
            <a:noFill/>
          </a:ln>
        </p:spPr>
        <p:txBody>
          <a:bodyPr tIns="91440" bIns="91440"/>
          <a:p>
            <a:pPr algn="ctr">
              <a:lnSpc>
                <a:spcPct val="115000"/>
              </a:lnSpc>
            </a:pPr>
            <a:r>
              <a:rPr b="0" i="1" lang="en-CA" sz="3000" spc="-1" strike="noStrike">
                <a:solidFill>
                  <a:srgbClr val="233a44"/>
                </a:solidFill>
                <a:latin typeface="Calibri"/>
                <a:ea typeface="Calibri"/>
              </a:rPr>
              <a:t>Le conseguenze di questo orientamento sono importanti: non sono gli americani ad avere fatto la rivoluzione ma è la rivoluzione ad avere «inventato» gli americani.</a:t>
            </a:r>
            <a:endParaRPr b="0" lang="en-CA" sz="3000" spc="-1" strike="noStrike">
              <a:solidFill>
                <a:srgbClr val="000000"/>
              </a:solidFill>
              <a:latin typeface="Arial"/>
            </a:endParaRPr>
          </a:p>
          <a:p>
            <a:pPr>
              <a:lnSpc>
                <a:spcPct val="115000"/>
              </a:lnSpc>
              <a:spcBef>
                <a:spcPts val="1599"/>
              </a:spcBef>
              <a:spcAft>
                <a:spcPts val="1599"/>
              </a:spcAft>
            </a:pPr>
            <a:endParaRPr b="0" lang="en-CA"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1891440" y="810360"/>
            <a:ext cx="5361120" cy="1447920"/>
          </a:xfrm>
          <a:prstGeom prst="rect">
            <a:avLst/>
          </a:prstGeom>
          <a:noFill/>
          <a:ln>
            <a:noFill/>
          </a:ln>
        </p:spPr>
        <p:txBody>
          <a:bodyPr tIns="91440" bIns="91440" anchor="ctr"/>
          <a:p>
            <a:pPr algn="ctr">
              <a:lnSpc>
                <a:spcPct val="100000"/>
              </a:lnSpc>
            </a:pPr>
            <a:r>
              <a:rPr b="0" lang="en-CA" sz="3800" spc="-1" strike="noStrike">
                <a:solidFill>
                  <a:srgbClr val="af7b51"/>
                </a:solidFill>
                <a:latin typeface="Nunito"/>
                <a:ea typeface="Nunito"/>
              </a:rPr>
              <a:t>RIVOLUZIONE FRANCESE</a:t>
            </a:r>
            <a:endParaRPr b="0" lang="en-CA" sz="3800" spc="-1" strike="noStrike">
              <a:solidFill>
                <a:srgbClr val="000000"/>
              </a:solidFill>
              <a:latin typeface="Arial"/>
            </a:endParaRPr>
          </a:p>
        </p:txBody>
      </p:sp>
      <p:pic>
        <p:nvPicPr>
          <p:cNvPr id="191" name="Google Shape;218;p26" descr=""/>
          <p:cNvPicPr/>
          <p:nvPr/>
        </p:nvPicPr>
        <p:blipFill>
          <a:blip r:embed="rId1"/>
          <a:stretch/>
        </p:blipFill>
        <p:spPr>
          <a:xfrm>
            <a:off x="2362320" y="2338560"/>
            <a:ext cx="4419360" cy="2486880"/>
          </a:xfrm>
          <a:prstGeom prst="rect">
            <a:avLst/>
          </a:prstGeom>
          <a:ln>
            <a:noFill/>
          </a:ln>
        </p:spPr>
      </p:pic>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CONTESTO STORICO</a:t>
            </a:r>
            <a:endParaRPr b="0" lang="en-CA" sz="3000" spc="-1" strike="noStrike">
              <a:solidFill>
                <a:srgbClr val="000000"/>
              </a:solidFill>
              <a:latin typeface="Arial"/>
            </a:endParaRPr>
          </a:p>
        </p:txBody>
      </p:sp>
      <p:sp>
        <p:nvSpPr>
          <p:cNvPr id="193" name="TextShape 2"/>
          <p:cNvSpPr txBox="1"/>
          <p:nvPr/>
        </p:nvSpPr>
        <p:spPr>
          <a:xfrm>
            <a:off x="819000" y="1990800"/>
            <a:ext cx="7505280" cy="1703160"/>
          </a:xfrm>
          <a:prstGeom prst="rect">
            <a:avLst/>
          </a:prstGeom>
          <a:noFill/>
          <a:ln>
            <a:noFill/>
          </a:ln>
        </p:spPr>
        <p:txBody>
          <a:bodyPr tIns="91440" bIns="91440"/>
          <a:p>
            <a:pPr algn="just">
              <a:lnSpc>
                <a:spcPct val="115000"/>
              </a:lnSpc>
            </a:pPr>
            <a:r>
              <a:rPr b="0" lang="en-CA" sz="1800" spc="-1" strike="noStrike">
                <a:solidFill>
                  <a:srgbClr val="233a44"/>
                </a:solidFill>
                <a:latin typeface="Calibri"/>
                <a:ea typeface="Calibri"/>
              </a:rPr>
              <a:t>La Rivoluzione francese del 1848, fu un periodo di radicale e a tratti violento sconvolgimento sociale, politico e culturale occorso in Francia tra il 1789 e il 1799, assunto dalla storiografia come lo spartiacque temporale tra l'età moderna e l'età contemporanea.</a:t>
            </a:r>
            <a:endParaRPr b="0" lang="en-CA" sz="1800" spc="-1" strike="noStrike">
              <a:solidFill>
                <a:srgbClr val="000000"/>
              </a:solidFill>
              <a:latin typeface="Arial"/>
            </a:endParaRPr>
          </a:p>
          <a:p>
            <a:pPr algn="just">
              <a:lnSpc>
                <a:spcPct val="115000"/>
              </a:lnSpc>
              <a:spcBef>
                <a:spcPts val="1599"/>
              </a:spcBef>
            </a:pPr>
            <a:endParaRPr b="0" lang="en-CA" sz="1800" spc="-1" strike="noStrike">
              <a:solidFill>
                <a:srgbClr val="000000"/>
              </a:solidFill>
              <a:latin typeface="Arial"/>
            </a:endParaRPr>
          </a:p>
          <a:p>
            <a:pPr algn="just">
              <a:lnSpc>
                <a:spcPct val="115000"/>
              </a:lnSpc>
              <a:spcBef>
                <a:spcPts val="1599"/>
              </a:spcBef>
            </a:pPr>
            <a:endParaRPr b="0" lang="en-CA" sz="1800" spc="-1" strike="noStrike">
              <a:solidFill>
                <a:srgbClr val="000000"/>
              </a:solidFill>
              <a:latin typeface="Arial"/>
            </a:endParaRPr>
          </a:p>
          <a:p>
            <a:pPr algn="just">
              <a:lnSpc>
                <a:spcPct val="115000"/>
              </a:lnSpc>
              <a:spcBef>
                <a:spcPts val="1599"/>
              </a:spcBef>
            </a:pPr>
            <a:endParaRPr b="0" lang="en-CA" sz="1800" spc="-1" strike="noStrike">
              <a:solidFill>
                <a:srgbClr val="000000"/>
              </a:solidFill>
              <a:latin typeface="Arial"/>
            </a:endParaRPr>
          </a:p>
          <a:p>
            <a:pPr algn="just">
              <a:lnSpc>
                <a:spcPct val="115000"/>
              </a:lnSpc>
              <a:spcBef>
                <a:spcPts val="1599"/>
              </a:spcBef>
              <a:spcAft>
                <a:spcPts val="1599"/>
              </a:spcAft>
            </a:pP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311760" y="470520"/>
            <a:ext cx="8520120" cy="57240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Struttura </a:t>
            </a:r>
            <a:endParaRPr b="0" lang="en-CA" sz="3000" spc="-1" strike="noStrike">
              <a:solidFill>
                <a:srgbClr val="000000"/>
              </a:solidFill>
              <a:latin typeface="Arial"/>
            </a:endParaRPr>
          </a:p>
        </p:txBody>
      </p:sp>
      <p:sp>
        <p:nvSpPr>
          <p:cNvPr id="195" name="TextShape 2"/>
          <p:cNvSpPr txBox="1"/>
          <p:nvPr/>
        </p:nvSpPr>
        <p:spPr>
          <a:xfrm>
            <a:off x="201960" y="1530720"/>
            <a:ext cx="4369680" cy="2881080"/>
          </a:xfrm>
          <a:prstGeom prst="rect">
            <a:avLst/>
          </a:prstGeom>
          <a:noFill/>
          <a:ln>
            <a:noFill/>
          </a:ln>
        </p:spPr>
        <p:txBody>
          <a:bodyPr tIns="91440" bIns="91440"/>
          <a:p>
            <a:pPr marL="457200" indent="-342720">
              <a:lnSpc>
                <a:spcPct val="115000"/>
              </a:lnSpc>
              <a:buClr>
                <a:srgbClr val="233a44"/>
              </a:buClr>
              <a:buFont typeface="Calibri"/>
              <a:buChar char="●"/>
            </a:pPr>
            <a:r>
              <a:rPr b="0" lang="en-CA" sz="1800" spc="-1" strike="noStrike">
                <a:solidFill>
                  <a:srgbClr val="233a44"/>
                </a:solidFill>
                <a:latin typeface="Calibri"/>
                <a:ea typeface="Calibri"/>
              </a:rPr>
              <a:t>Nella Francia del XVIII secolo il potere era riposto nella monarchia assoluta di diritto divino rappresentata da Luigi XVI.</a:t>
            </a:r>
            <a:endParaRPr b="0" lang="en-CA" sz="1800" spc="-1" strike="noStrike">
              <a:solidFill>
                <a:srgbClr val="000000"/>
              </a:solidFill>
              <a:latin typeface="Arial"/>
            </a:endParaRPr>
          </a:p>
          <a:p>
            <a:pPr marL="457200" indent="-342720">
              <a:lnSpc>
                <a:spcPct val="115000"/>
              </a:lnSpc>
              <a:buClr>
                <a:srgbClr val="233a44"/>
              </a:buClr>
              <a:buFont typeface="Calibri"/>
              <a:buChar char="●"/>
            </a:pPr>
            <a:r>
              <a:rPr b="0" lang="en-CA" sz="1800" spc="-1" strike="noStrike">
                <a:solidFill>
                  <a:srgbClr val="233a44"/>
                </a:solidFill>
                <a:latin typeface="Calibri"/>
                <a:ea typeface="Calibri"/>
              </a:rPr>
              <a:t>La società era suddivisa in tre ordini: nobiltà, clero e terzo stato.</a:t>
            </a:r>
            <a:endParaRPr b="0" lang="en-CA" sz="1800" spc="-1" strike="noStrike">
              <a:solidFill>
                <a:srgbClr val="000000"/>
              </a:solidFill>
              <a:latin typeface="Arial"/>
            </a:endParaRPr>
          </a:p>
          <a:p>
            <a:pPr marL="457200" indent="-342720">
              <a:lnSpc>
                <a:spcPct val="115000"/>
              </a:lnSpc>
              <a:buClr>
                <a:srgbClr val="233a44"/>
              </a:buClr>
              <a:buFont typeface="Calibri"/>
              <a:buChar char="●"/>
            </a:pPr>
            <a:r>
              <a:rPr b="0" lang="en-CA" sz="1800" spc="-1" strike="noStrike">
                <a:solidFill>
                  <a:srgbClr val="233a44"/>
                </a:solidFill>
                <a:latin typeface="Calibri"/>
                <a:ea typeface="Calibri"/>
              </a:rPr>
              <a:t>Il terzo Stato costituiva il 98% della popolazione ed era la classe maggiormente tassata.</a:t>
            </a:r>
            <a:endParaRPr b="0" lang="en-CA" sz="1800" spc="-1" strike="noStrike">
              <a:solidFill>
                <a:srgbClr val="000000"/>
              </a:solidFill>
              <a:latin typeface="Arial"/>
            </a:endParaRPr>
          </a:p>
          <a:p>
            <a:pPr>
              <a:lnSpc>
                <a:spcPct val="115000"/>
              </a:lnSpc>
              <a:spcBef>
                <a:spcPts val="1599"/>
              </a:spcBef>
              <a:spcAft>
                <a:spcPts val="1599"/>
              </a:spcAft>
            </a:pPr>
            <a:endParaRPr b="0" lang="en-CA" sz="1800" spc="-1" strike="noStrike">
              <a:solidFill>
                <a:srgbClr val="000000"/>
              </a:solidFill>
              <a:latin typeface="Arial"/>
            </a:endParaRPr>
          </a:p>
        </p:txBody>
      </p:sp>
      <p:pic>
        <p:nvPicPr>
          <p:cNvPr id="196" name="Google Shape;231;p28" descr=""/>
          <p:cNvPicPr/>
          <p:nvPr/>
        </p:nvPicPr>
        <p:blipFill>
          <a:blip r:embed="rId1"/>
          <a:stretch/>
        </p:blipFill>
        <p:spPr>
          <a:xfrm>
            <a:off x="4782600" y="1530720"/>
            <a:ext cx="4049280" cy="2807640"/>
          </a:xfrm>
          <a:prstGeom prst="rect">
            <a:avLst/>
          </a:prstGeom>
          <a:ln>
            <a:noFill/>
          </a:ln>
        </p:spPr>
      </p:pic>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819000" y="845640"/>
            <a:ext cx="7505280" cy="954360"/>
          </a:xfrm>
          <a:prstGeom prst="rect">
            <a:avLst/>
          </a:prstGeom>
          <a:noFill/>
          <a:ln>
            <a:noFill/>
          </a:ln>
        </p:spPr>
        <p:txBody>
          <a:bodyPr tIns="91440" bIns="91440"/>
          <a:p>
            <a:pPr marL="457200">
              <a:lnSpc>
                <a:spcPct val="100000"/>
              </a:lnSpc>
            </a:pPr>
            <a:r>
              <a:rPr b="0" lang="en-CA" sz="3000" spc="-1" strike="noStrike">
                <a:solidFill>
                  <a:srgbClr val="af7b51"/>
                </a:solidFill>
                <a:latin typeface="Nunito"/>
                <a:ea typeface="Nunito"/>
              </a:rPr>
              <a:t>Crisi economica</a:t>
            </a:r>
            <a:endParaRPr b="0" lang="en-CA" sz="3000" spc="-1" strike="noStrike">
              <a:solidFill>
                <a:srgbClr val="000000"/>
              </a:solidFill>
              <a:latin typeface="Arial"/>
            </a:endParaRPr>
          </a:p>
        </p:txBody>
      </p:sp>
      <p:sp>
        <p:nvSpPr>
          <p:cNvPr id="198" name="TextShape 2"/>
          <p:cNvSpPr txBox="1"/>
          <p:nvPr/>
        </p:nvSpPr>
        <p:spPr>
          <a:xfrm>
            <a:off x="311760" y="1800360"/>
            <a:ext cx="4259880" cy="2768400"/>
          </a:xfrm>
          <a:prstGeom prst="rect">
            <a:avLst/>
          </a:prstGeom>
          <a:noFill/>
          <a:ln>
            <a:noFill/>
          </a:ln>
        </p:spPr>
        <p:txBody>
          <a:bodyPr tIns="91440" bIns="91440"/>
          <a:p>
            <a:pPr marL="457200" indent="-342720" algn="just">
              <a:lnSpc>
                <a:spcPct val="115000"/>
              </a:lnSpc>
              <a:buClr>
                <a:srgbClr val="233a44"/>
              </a:buClr>
              <a:buFont typeface="Calibri"/>
              <a:buChar char="●"/>
            </a:pPr>
            <a:r>
              <a:rPr b="0" lang="en-CA" sz="1800" spc="-1" strike="noStrike">
                <a:solidFill>
                  <a:srgbClr val="233a44"/>
                </a:solidFill>
                <a:latin typeface="Calibri"/>
                <a:ea typeface="Calibri"/>
              </a:rPr>
              <a:t>L’indebitamento della Francia e la perdita di prestigio della monarchia causò la crisi della monarchia</a:t>
            </a:r>
            <a:endParaRPr b="0" lang="en-CA" sz="1800" spc="-1" strike="noStrike">
              <a:solidFill>
                <a:srgbClr val="000000"/>
              </a:solidFill>
              <a:latin typeface="Arial"/>
            </a:endParaRPr>
          </a:p>
          <a:p>
            <a:pPr marL="457200" indent="-342720" algn="just">
              <a:lnSpc>
                <a:spcPct val="115000"/>
              </a:lnSpc>
              <a:buClr>
                <a:srgbClr val="233a44"/>
              </a:buClr>
              <a:buFont typeface="Calibri"/>
              <a:buChar char="●"/>
            </a:pPr>
            <a:r>
              <a:rPr b="0" lang="en-CA" sz="1800" spc="-1" strike="noStrike">
                <a:solidFill>
                  <a:srgbClr val="233a44"/>
                </a:solidFill>
                <a:latin typeface="Calibri"/>
                <a:ea typeface="Calibri"/>
              </a:rPr>
              <a:t>Le resistenze dei ceti nobiliari alimentarono il malcontento pubblico</a:t>
            </a:r>
            <a:endParaRPr b="0" lang="en-CA" sz="1800" spc="-1" strike="noStrike">
              <a:solidFill>
                <a:srgbClr val="000000"/>
              </a:solidFill>
              <a:latin typeface="Arial"/>
            </a:endParaRPr>
          </a:p>
          <a:p>
            <a:pPr marL="457200" indent="-342720" algn="just">
              <a:lnSpc>
                <a:spcPct val="115000"/>
              </a:lnSpc>
              <a:buClr>
                <a:srgbClr val="233a44"/>
              </a:buClr>
              <a:buFont typeface="Calibri"/>
              <a:buChar char="●"/>
            </a:pPr>
            <a:r>
              <a:rPr b="0" lang="en-CA" sz="1800" spc="-1" strike="noStrike">
                <a:solidFill>
                  <a:srgbClr val="233a44"/>
                </a:solidFill>
                <a:latin typeface="Calibri"/>
                <a:ea typeface="Calibri"/>
              </a:rPr>
              <a:t>Cominciò ad essere messo in discussione il sistema dell’Ancien Régime</a:t>
            </a:r>
            <a:endParaRPr b="0" lang="en-CA" sz="1800" spc="-1" strike="noStrike">
              <a:solidFill>
                <a:srgbClr val="000000"/>
              </a:solidFill>
              <a:latin typeface="Arial"/>
            </a:endParaRPr>
          </a:p>
        </p:txBody>
      </p:sp>
      <p:pic>
        <p:nvPicPr>
          <p:cNvPr id="199" name="Google Shape;238;p29" descr=""/>
          <p:cNvPicPr/>
          <p:nvPr/>
        </p:nvPicPr>
        <p:blipFill>
          <a:blip r:embed="rId1"/>
          <a:stretch/>
        </p:blipFill>
        <p:spPr>
          <a:xfrm>
            <a:off x="5809320" y="1654200"/>
            <a:ext cx="1923840" cy="2371320"/>
          </a:xfrm>
          <a:prstGeom prst="rect">
            <a:avLst/>
          </a:prstGeom>
          <a:ln>
            <a:noFill/>
          </a:ln>
        </p:spPr>
      </p:pic>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Carestia</a:t>
            </a:r>
            <a:endParaRPr b="0" lang="en-CA" sz="3000" spc="-1" strike="noStrike">
              <a:solidFill>
                <a:srgbClr val="000000"/>
              </a:solidFill>
              <a:latin typeface="Arial"/>
            </a:endParaRPr>
          </a:p>
        </p:txBody>
      </p:sp>
      <p:sp>
        <p:nvSpPr>
          <p:cNvPr id="201" name="TextShape 2"/>
          <p:cNvSpPr txBox="1"/>
          <p:nvPr/>
        </p:nvSpPr>
        <p:spPr>
          <a:xfrm>
            <a:off x="819000" y="1505160"/>
            <a:ext cx="5018040" cy="2447640"/>
          </a:xfrm>
          <a:prstGeom prst="rect">
            <a:avLst/>
          </a:prstGeom>
          <a:noFill/>
          <a:ln>
            <a:noFill/>
          </a:ln>
        </p:spPr>
        <p:txBody>
          <a:bodyPr tIns="91440" bIns="91440"/>
          <a:p>
            <a:pPr>
              <a:lnSpc>
                <a:spcPct val="115000"/>
              </a:lnSpc>
            </a:pPr>
            <a:r>
              <a:rPr b="0" lang="en-CA" sz="1800" spc="-1" strike="noStrike">
                <a:solidFill>
                  <a:srgbClr val="233a44"/>
                </a:solidFill>
                <a:latin typeface="Calibri"/>
                <a:ea typeface="Calibri"/>
              </a:rPr>
              <a:t>Una serie di problemi economici provocarono malcontento e disordini nella popolazione. </a:t>
            </a:r>
            <a:endParaRPr b="0" lang="en-CA" sz="1800" spc="-1" strike="noStrike">
              <a:solidFill>
                <a:srgbClr val="000000"/>
              </a:solidFill>
              <a:latin typeface="Arial"/>
            </a:endParaRPr>
          </a:p>
          <a:p>
            <a:pPr marL="457200" indent="-342720">
              <a:lnSpc>
                <a:spcPct val="115000"/>
              </a:lnSpc>
              <a:spcBef>
                <a:spcPts val="1599"/>
              </a:spcBef>
              <a:buClr>
                <a:srgbClr val="233a44"/>
              </a:buClr>
              <a:buFont typeface="Calibri"/>
              <a:buChar char="●"/>
            </a:pPr>
            <a:r>
              <a:rPr b="0" lang="en-CA" sz="1800" spc="-1" strike="noStrike">
                <a:solidFill>
                  <a:srgbClr val="233a44"/>
                </a:solidFill>
                <a:latin typeface="Calibri"/>
                <a:ea typeface="Calibri"/>
              </a:rPr>
              <a:t>Dopo la caduta dei prezzi agricoli della viticoltura dal 1778, la produzione industriale decadde dal 1786, mentre nel 1785 una siccità aveva provocato una morte del bestiame. </a:t>
            </a:r>
            <a:endParaRPr b="0" lang="en-CA" sz="1800" spc="-1" strike="noStrike">
              <a:solidFill>
                <a:srgbClr val="000000"/>
              </a:solidFill>
              <a:latin typeface="Arial"/>
            </a:endParaRPr>
          </a:p>
          <a:p>
            <a:pPr marL="457200" indent="-342720">
              <a:lnSpc>
                <a:spcPct val="115000"/>
              </a:lnSpc>
              <a:buClr>
                <a:srgbClr val="233a44"/>
              </a:buClr>
              <a:buFont typeface="Calibri"/>
              <a:buChar char="●"/>
            </a:pPr>
            <a:r>
              <a:rPr b="0" lang="en-CA" sz="1800" spc="-1" strike="noStrike">
                <a:solidFill>
                  <a:srgbClr val="233a44"/>
                </a:solidFill>
                <a:latin typeface="Calibri"/>
                <a:ea typeface="Calibri"/>
              </a:rPr>
              <a:t>Nel 1788 infine un pessimo raccolto causò una grande crisi del pane, fondamentale alimento per il popolo.</a:t>
            </a:r>
            <a:endParaRPr b="0" lang="en-CA" sz="1800" spc="-1" strike="noStrike">
              <a:solidFill>
                <a:srgbClr val="000000"/>
              </a:solidFill>
              <a:latin typeface="Arial"/>
            </a:endParaRPr>
          </a:p>
          <a:p>
            <a:pPr>
              <a:lnSpc>
                <a:spcPct val="115000"/>
              </a:lnSpc>
              <a:spcBef>
                <a:spcPts val="1599"/>
              </a:spcBef>
              <a:spcAft>
                <a:spcPts val="1599"/>
              </a:spcAft>
            </a:pPr>
            <a:endParaRPr b="0" lang="en-CA" sz="1800" spc="-1" strike="noStrike">
              <a:solidFill>
                <a:srgbClr val="000000"/>
              </a:solidFill>
              <a:latin typeface="Arial"/>
            </a:endParaRPr>
          </a:p>
        </p:txBody>
      </p:sp>
      <p:pic>
        <p:nvPicPr>
          <p:cNvPr id="202" name="Google Shape;245;p30" descr=""/>
          <p:cNvPicPr/>
          <p:nvPr/>
        </p:nvPicPr>
        <p:blipFill>
          <a:blip r:embed="rId1"/>
          <a:stretch/>
        </p:blipFill>
        <p:spPr>
          <a:xfrm>
            <a:off x="5837400" y="2386440"/>
            <a:ext cx="2747520" cy="1861200"/>
          </a:xfrm>
          <a:prstGeom prst="rect">
            <a:avLst/>
          </a:prstGeom>
          <a:ln>
            <a:noFill/>
          </a:ln>
        </p:spPr>
      </p:pic>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L’influenza dell’illuminismo</a:t>
            </a:r>
            <a:endParaRPr b="0" lang="en-CA" sz="3000" spc="-1" strike="noStrike">
              <a:solidFill>
                <a:srgbClr val="000000"/>
              </a:solidFill>
              <a:latin typeface="Arial"/>
            </a:endParaRPr>
          </a:p>
        </p:txBody>
      </p:sp>
      <p:sp>
        <p:nvSpPr>
          <p:cNvPr id="204" name="TextShape 2"/>
          <p:cNvSpPr txBox="1"/>
          <p:nvPr/>
        </p:nvSpPr>
        <p:spPr>
          <a:xfrm>
            <a:off x="819000" y="1990800"/>
            <a:ext cx="3752640" cy="2447640"/>
          </a:xfrm>
          <a:prstGeom prst="rect">
            <a:avLst/>
          </a:prstGeom>
          <a:noFill/>
          <a:ln>
            <a:noFill/>
          </a:ln>
        </p:spPr>
        <p:txBody>
          <a:bodyPr tIns="91440" bIns="91440"/>
          <a:p>
            <a:pPr marL="457200" indent="-342720">
              <a:lnSpc>
                <a:spcPct val="115000"/>
              </a:lnSpc>
              <a:buClr>
                <a:srgbClr val="233a44"/>
              </a:buClr>
              <a:buFont typeface="Calibri"/>
              <a:buChar char="●"/>
            </a:pPr>
            <a:r>
              <a:rPr b="0" lang="en-CA" sz="1800" spc="-1" strike="noStrike">
                <a:solidFill>
                  <a:srgbClr val="233a44"/>
                </a:solidFill>
                <a:latin typeface="Calibri"/>
                <a:ea typeface="Calibri"/>
              </a:rPr>
              <a:t>L’illuminismo si diffonde nei ceti più alti</a:t>
            </a:r>
            <a:endParaRPr b="0" lang="en-CA" sz="1800" spc="-1" strike="noStrike">
              <a:solidFill>
                <a:srgbClr val="000000"/>
              </a:solidFill>
              <a:latin typeface="Arial"/>
            </a:endParaRPr>
          </a:p>
          <a:p>
            <a:pPr marL="457200" indent="-342720">
              <a:lnSpc>
                <a:spcPct val="115000"/>
              </a:lnSpc>
              <a:buClr>
                <a:srgbClr val="233a44"/>
              </a:buClr>
              <a:buFont typeface="Calibri"/>
              <a:buChar char="●"/>
            </a:pPr>
            <a:r>
              <a:rPr b="0" lang="en-CA" sz="1800" spc="-1" strike="noStrike">
                <a:solidFill>
                  <a:srgbClr val="233a44"/>
                </a:solidFill>
                <a:latin typeface="Calibri"/>
                <a:ea typeface="Calibri"/>
              </a:rPr>
              <a:t>La monarchia assoluta francese è contrapposta a quella inglese</a:t>
            </a:r>
            <a:endParaRPr b="0" lang="en-CA" sz="1800" spc="-1" strike="noStrike">
              <a:solidFill>
                <a:srgbClr val="000000"/>
              </a:solidFill>
              <a:latin typeface="Arial"/>
            </a:endParaRPr>
          </a:p>
          <a:p>
            <a:pPr marL="457200" indent="-342720">
              <a:lnSpc>
                <a:spcPct val="115000"/>
              </a:lnSpc>
              <a:buClr>
                <a:srgbClr val="233a44"/>
              </a:buClr>
              <a:buFont typeface="Calibri"/>
              <a:buChar char="●"/>
            </a:pPr>
            <a:r>
              <a:rPr b="0" lang="en-CA" sz="1800" spc="-1" strike="noStrike">
                <a:solidFill>
                  <a:srgbClr val="233a44"/>
                </a:solidFill>
                <a:latin typeface="Calibri"/>
                <a:ea typeface="Calibri"/>
              </a:rPr>
              <a:t>Il potere del sovrano risiede nella nazione, appiglio per la ribellione dei sudditi</a:t>
            </a:r>
            <a:endParaRPr b="0" lang="en-CA" sz="1800" spc="-1" strike="noStrike">
              <a:solidFill>
                <a:srgbClr val="000000"/>
              </a:solidFill>
              <a:latin typeface="Arial"/>
            </a:endParaRPr>
          </a:p>
        </p:txBody>
      </p:sp>
      <p:pic>
        <p:nvPicPr>
          <p:cNvPr id="205" name="Google Shape;252;p31" descr=""/>
          <p:cNvPicPr/>
          <p:nvPr/>
        </p:nvPicPr>
        <p:blipFill>
          <a:blip r:embed="rId1"/>
          <a:stretch/>
        </p:blipFill>
        <p:spPr>
          <a:xfrm>
            <a:off x="5312160" y="1990800"/>
            <a:ext cx="2927880" cy="1923840"/>
          </a:xfrm>
          <a:prstGeom prst="rect">
            <a:avLst/>
          </a:prstGeom>
          <a:ln>
            <a:noFill/>
          </a:ln>
        </p:spPr>
      </p:pic>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1825200" y="278280"/>
            <a:ext cx="4869720" cy="555120"/>
          </a:xfrm>
          <a:prstGeom prst="rect">
            <a:avLst/>
          </a:prstGeom>
          <a:noFill/>
          <a:ln>
            <a:noFill/>
          </a:ln>
        </p:spPr>
        <p:txBody>
          <a:bodyPr tIns="91440" bIns="91440"/>
          <a:p>
            <a:pPr algn="ctr">
              <a:lnSpc>
                <a:spcPct val="100000"/>
              </a:lnSpc>
            </a:pPr>
            <a:r>
              <a:rPr b="0" lang="en-CA" sz="3600" spc="-1" strike="noStrike">
                <a:solidFill>
                  <a:srgbClr val="af7b51"/>
                </a:solidFill>
                <a:latin typeface="Nunito"/>
                <a:ea typeface="Nunito"/>
              </a:rPr>
              <a:t>RIVOLUZIONE AMERICANA</a:t>
            </a:r>
            <a:endParaRPr b="0" lang="en-CA" sz="3600" spc="-1" strike="noStrike">
              <a:solidFill>
                <a:srgbClr val="000000"/>
              </a:solidFill>
              <a:latin typeface="Arial"/>
            </a:endParaRPr>
          </a:p>
        </p:txBody>
      </p:sp>
      <p:pic>
        <p:nvPicPr>
          <p:cNvPr id="156" name="Google Shape;135;p14" descr=""/>
          <p:cNvPicPr/>
          <p:nvPr/>
        </p:nvPicPr>
        <p:blipFill>
          <a:blip r:embed="rId1"/>
          <a:stretch/>
        </p:blipFill>
        <p:spPr>
          <a:xfrm>
            <a:off x="1789560" y="1410480"/>
            <a:ext cx="5564520" cy="3386520"/>
          </a:xfrm>
          <a:prstGeom prst="rect">
            <a:avLst/>
          </a:prstGeom>
          <a:ln>
            <a:noFill/>
          </a:ln>
        </p:spPr>
      </p:pic>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Riforme</a:t>
            </a:r>
            <a:endParaRPr b="0" lang="en-CA" sz="3000" spc="-1" strike="noStrike">
              <a:solidFill>
                <a:srgbClr val="000000"/>
              </a:solidFill>
              <a:latin typeface="Arial"/>
            </a:endParaRPr>
          </a:p>
        </p:txBody>
      </p:sp>
      <p:sp>
        <p:nvSpPr>
          <p:cNvPr id="207" name="TextShape 2"/>
          <p:cNvSpPr txBox="1"/>
          <p:nvPr/>
        </p:nvSpPr>
        <p:spPr>
          <a:xfrm>
            <a:off x="819000" y="1990800"/>
            <a:ext cx="3752640" cy="2447640"/>
          </a:xfrm>
          <a:prstGeom prst="rect">
            <a:avLst/>
          </a:prstGeom>
          <a:noFill/>
          <a:ln>
            <a:noFill/>
          </a:ln>
        </p:spPr>
        <p:txBody>
          <a:bodyPr tIns="91440" bIns="91440"/>
          <a:p>
            <a:pPr marL="457200" indent="-342720">
              <a:lnSpc>
                <a:spcPct val="115000"/>
              </a:lnSpc>
              <a:buClr>
                <a:srgbClr val="233a44"/>
              </a:buClr>
              <a:buFont typeface="Calibri"/>
              <a:buChar char="●"/>
            </a:pPr>
            <a:r>
              <a:rPr b="0" lang="en-CA" sz="1800" spc="-1" strike="noStrike">
                <a:solidFill>
                  <a:srgbClr val="233a44"/>
                </a:solidFill>
                <a:latin typeface="Calibri"/>
                <a:ea typeface="Calibri"/>
              </a:rPr>
              <a:t>Charles Alexandre de Calonne propone un pacchetto di riforme finanziarie</a:t>
            </a:r>
            <a:endParaRPr b="0" lang="en-CA" sz="1800" spc="-1" strike="noStrike">
              <a:solidFill>
                <a:srgbClr val="000000"/>
              </a:solidFill>
              <a:latin typeface="Arial"/>
            </a:endParaRPr>
          </a:p>
          <a:p>
            <a:pPr marL="457200" indent="-342720">
              <a:lnSpc>
                <a:spcPct val="115000"/>
              </a:lnSpc>
              <a:buClr>
                <a:srgbClr val="233a44"/>
              </a:buClr>
              <a:buFont typeface="Calibri"/>
              <a:buChar char="●"/>
            </a:pPr>
            <a:r>
              <a:rPr b="0" lang="en-CA" sz="1800" spc="-1" strike="noStrike">
                <a:solidFill>
                  <a:srgbClr val="233a44"/>
                </a:solidFill>
                <a:latin typeface="Calibri"/>
                <a:ea typeface="Calibri"/>
              </a:rPr>
              <a:t>Il re aveva bisogno di supporto per scongiurare una rivolta delle classi più alte</a:t>
            </a:r>
            <a:endParaRPr b="0" lang="en-CA" sz="1800" spc="-1" strike="noStrike">
              <a:solidFill>
                <a:srgbClr val="000000"/>
              </a:solidFill>
              <a:latin typeface="Arial"/>
            </a:endParaRPr>
          </a:p>
        </p:txBody>
      </p:sp>
      <p:pic>
        <p:nvPicPr>
          <p:cNvPr id="208" name="Google Shape;259;p32" descr=""/>
          <p:cNvPicPr/>
          <p:nvPr/>
        </p:nvPicPr>
        <p:blipFill>
          <a:blip r:embed="rId1"/>
          <a:stretch/>
        </p:blipFill>
        <p:spPr>
          <a:xfrm>
            <a:off x="4959720" y="1359720"/>
            <a:ext cx="3421080" cy="3038040"/>
          </a:xfrm>
          <a:prstGeom prst="rect">
            <a:avLst/>
          </a:prstGeom>
          <a:ln>
            <a:noFill/>
          </a:ln>
        </p:spPr>
      </p:pic>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Il Regime del Terrore (1793 - 1794)</a:t>
            </a:r>
            <a:endParaRPr b="0" lang="en-CA" sz="3000" spc="-1" strike="noStrike">
              <a:solidFill>
                <a:srgbClr val="000000"/>
              </a:solidFill>
              <a:latin typeface="Arial"/>
            </a:endParaRPr>
          </a:p>
        </p:txBody>
      </p:sp>
      <p:sp>
        <p:nvSpPr>
          <p:cNvPr id="210" name="TextShape 2"/>
          <p:cNvSpPr txBox="1"/>
          <p:nvPr/>
        </p:nvSpPr>
        <p:spPr>
          <a:xfrm>
            <a:off x="819000" y="1990800"/>
            <a:ext cx="3752640" cy="2447640"/>
          </a:xfrm>
          <a:prstGeom prst="rect">
            <a:avLst/>
          </a:prstGeom>
          <a:noFill/>
          <a:ln>
            <a:noFill/>
          </a:ln>
        </p:spPr>
        <p:txBody>
          <a:bodyPr tIns="91440" bIns="91440"/>
          <a:p>
            <a:pPr marL="457200" indent="-342720">
              <a:lnSpc>
                <a:spcPct val="115000"/>
              </a:lnSpc>
              <a:buClr>
                <a:srgbClr val="233a44"/>
              </a:buClr>
              <a:buFont typeface="Calibri"/>
              <a:buChar char="●"/>
            </a:pPr>
            <a:r>
              <a:rPr b="0" lang="en-CA" sz="1800" spc="-1" strike="noStrike">
                <a:solidFill>
                  <a:srgbClr val="233a44"/>
                </a:solidFill>
                <a:latin typeface="Calibri"/>
                <a:ea typeface="Calibri"/>
              </a:rPr>
              <a:t>Migliaia di oppositori furono ghigliottinati: il Regime del Terrore</a:t>
            </a:r>
            <a:endParaRPr b="0" lang="en-CA" sz="1800" spc="-1" strike="noStrike">
              <a:solidFill>
                <a:srgbClr val="000000"/>
              </a:solidFill>
              <a:latin typeface="Arial"/>
            </a:endParaRPr>
          </a:p>
          <a:p>
            <a:pPr marL="457200" indent="-342720">
              <a:lnSpc>
                <a:spcPct val="115000"/>
              </a:lnSpc>
              <a:buClr>
                <a:srgbClr val="233a44"/>
              </a:buClr>
              <a:buFont typeface="Calibri"/>
              <a:buChar char="●"/>
            </a:pPr>
            <a:r>
              <a:rPr b="0" lang="en-CA" sz="1800" spc="-1" strike="noStrike">
                <a:solidFill>
                  <a:srgbClr val="233a44"/>
                </a:solidFill>
                <a:latin typeface="Calibri"/>
                <a:ea typeface="Calibri"/>
              </a:rPr>
              <a:t>Per fronteggiare l’emergenza economica, i poteri furono affidati ad un Comitato di salute pubblica</a:t>
            </a:r>
            <a:endParaRPr b="0" lang="en-CA" sz="1800" spc="-1" strike="noStrike">
              <a:solidFill>
                <a:srgbClr val="000000"/>
              </a:solidFill>
              <a:latin typeface="Arial"/>
            </a:endParaRPr>
          </a:p>
        </p:txBody>
      </p:sp>
      <p:pic>
        <p:nvPicPr>
          <p:cNvPr id="211" name="Google Shape;266;p33" descr=""/>
          <p:cNvPicPr/>
          <p:nvPr/>
        </p:nvPicPr>
        <p:blipFill>
          <a:blip r:embed="rId1"/>
          <a:stretch/>
        </p:blipFill>
        <p:spPr>
          <a:xfrm>
            <a:off x="4797000" y="1473480"/>
            <a:ext cx="3650040" cy="3038040"/>
          </a:xfrm>
          <a:prstGeom prst="rect">
            <a:avLst/>
          </a:prstGeom>
          <a:ln>
            <a:noFill/>
          </a:ln>
        </p:spPr>
      </p:pic>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La ricerca della libertà</a:t>
            </a:r>
            <a:endParaRPr b="0" lang="en-CA" sz="3000" spc="-1" strike="noStrike">
              <a:solidFill>
                <a:srgbClr val="000000"/>
              </a:solidFill>
              <a:latin typeface="Arial"/>
            </a:endParaRPr>
          </a:p>
        </p:txBody>
      </p:sp>
      <p:sp>
        <p:nvSpPr>
          <p:cNvPr id="213" name="TextShape 2"/>
          <p:cNvSpPr txBox="1"/>
          <p:nvPr/>
        </p:nvSpPr>
        <p:spPr>
          <a:xfrm>
            <a:off x="819000" y="1990800"/>
            <a:ext cx="3752640" cy="2447640"/>
          </a:xfrm>
          <a:prstGeom prst="rect">
            <a:avLst/>
          </a:prstGeom>
          <a:noFill/>
          <a:ln>
            <a:noFill/>
          </a:ln>
        </p:spPr>
        <p:txBody>
          <a:bodyPr tIns="91440" bIns="91440"/>
          <a:p>
            <a:pPr marL="457200" indent="-342720">
              <a:lnSpc>
                <a:spcPct val="115000"/>
              </a:lnSpc>
              <a:buClr>
                <a:srgbClr val="233a44"/>
              </a:buClr>
              <a:buFont typeface="Calibri"/>
              <a:buChar char="●"/>
            </a:pPr>
            <a:r>
              <a:rPr b="0" lang="en-CA" sz="1800" spc="-1" strike="noStrike">
                <a:solidFill>
                  <a:srgbClr val="233a44"/>
                </a:solidFill>
                <a:latin typeface="Calibri"/>
                <a:ea typeface="Calibri"/>
              </a:rPr>
              <a:t>Il movimento rivoluzionario esaltò le libertà individuali</a:t>
            </a:r>
            <a:endParaRPr b="0" lang="en-CA" sz="1800" spc="-1" strike="noStrike">
              <a:solidFill>
                <a:srgbClr val="000000"/>
              </a:solidFill>
              <a:latin typeface="Arial"/>
            </a:endParaRPr>
          </a:p>
          <a:p>
            <a:pPr marL="457200" indent="-342720">
              <a:lnSpc>
                <a:spcPct val="115000"/>
              </a:lnSpc>
              <a:buClr>
                <a:srgbClr val="233a44"/>
              </a:buClr>
              <a:buFont typeface="Calibri"/>
              <a:buChar char="●"/>
            </a:pPr>
            <a:r>
              <a:rPr b="0" lang="en-CA" sz="1800" spc="-1" strike="noStrike">
                <a:solidFill>
                  <a:srgbClr val="233a44"/>
                </a:solidFill>
                <a:latin typeface="Calibri"/>
                <a:ea typeface="Calibri"/>
              </a:rPr>
              <a:t>Il clero si vede revocata l’esenzione dalle imposte statali</a:t>
            </a:r>
            <a:endParaRPr b="0" lang="en-CA" sz="1800" spc="-1" strike="noStrike">
              <a:solidFill>
                <a:srgbClr val="000000"/>
              </a:solidFill>
              <a:latin typeface="Arial"/>
            </a:endParaRPr>
          </a:p>
          <a:p>
            <a:pPr marL="457200" indent="-342720">
              <a:lnSpc>
                <a:spcPct val="115000"/>
              </a:lnSpc>
              <a:buClr>
                <a:srgbClr val="233a44"/>
              </a:buClr>
              <a:buFont typeface="Calibri"/>
              <a:buChar char="●"/>
            </a:pPr>
            <a:r>
              <a:rPr b="0" lang="en-CA" sz="1800" spc="-1" strike="noStrike">
                <a:solidFill>
                  <a:srgbClr val="233a44"/>
                </a:solidFill>
                <a:latin typeface="Calibri"/>
                <a:ea typeface="Calibri"/>
              </a:rPr>
              <a:t>Il clero risultò privato del suo prestigio</a:t>
            </a:r>
            <a:endParaRPr b="0" lang="en-CA" sz="1800" spc="-1" strike="noStrike">
              <a:solidFill>
                <a:srgbClr val="000000"/>
              </a:solidFill>
              <a:latin typeface="Arial"/>
            </a:endParaRPr>
          </a:p>
        </p:txBody>
      </p:sp>
      <p:pic>
        <p:nvPicPr>
          <p:cNvPr id="214" name="Google Shape;273;p34" descr=""/>
          <p:cNvPicPr/>
          <p:nvPr/>
        </p:nvPicPr>
        <p:blipFill>
          <a:blip r:embed="rId1"/>
          <a:stretch/>
        </p:blipFill>
        <p:spPr>
          <a:xfrm>
            <a:off x="4643640" y="1545840"/>
            <a:ext cx="3949920" cy="2700720"/>
          </a:xfrm>
          <a:prstGeom prst="rect">
            <a:avLst/>
          </a:prstGeom>
          <a:ln>
            <a:noFill/>
          </a:ln>
        </p:spPr>
      </p:pic>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Rivoluzione</a:t>
            </a:r>
            <a:endParaRPr b="0" lang="en-CA" sz="3000" spc="-1" strike="noStrike">
              <a:solidFill>
                <a:srgbClr val="000000"/>
              </a:solidFill>
              <a:latin typeface="Arial"/>
            </a:endParaRPr>
          </a:p>
        </p:txBody>
      </p:sp>
      <p:sp>
        <p:nvSpPr>
          <p:cNvPr id="216" name="TextShape 2"/>
          <p:cNvSpPr txBox="1"/>
          <p:nvPr/>
        </p:nvSpPr>
        <p:spPr>
          <a:xfrm>
            <a:off x="819000" y="1990800"/>
            <a:ext cx="5198400" cy="2447640"/>
          </a:xfrm>
          <a:prstGeom prst="rect">
            <a:avLst/>
          </a:prstGeom>
          <a:noFill/>
          <a:ln>
            <a:noFill/>
          </a:ln>
        </p:spPr>
        <p:txBody>
          <a:bodyPr tIns="91440" bIns="91440"/>
          <a:p>
            <a:pPr marL="457200" indent="-342720">
              <a:lnSpc>
                <a:spcPct val="115000"/>
              </a:lnSpc>
              <a:buClr>
                <a:srgbClr val="233a44"/>
              </a:buClr>
              <a:buFont typeface="Calibri"/>
              <a:buChar char="●"/>
            </a:pPr>
            <a:r>
              <a:rPr b="0" lang="en-CA" sz="1800" spc="-1" strike="noStrike">
                <a:solidFill>
                  <a:srgbClr val="233a44"/>
                </a:solidFill>
                <a:latin typeface="Calibri"/>
                <a:ea typeface="Calibri"/>
              </a:rPr>
              <a:t>La folla si armò e le strade cittadine divennero teatro della rivoluzione.</a:t>
            </a:r>
            <a:endParaRPr b="0" lang="en-CA" sz="1800" spc="-1" strike="noStrike">
              <a:solidFill>
                <a:srgbClr val="000000"/>
              </a:solidFill>
              <a:latin typeface="Arial"/>
            </a:endParaRPr>
          </a:p>
          <a:p>
            <a:pPr marL="457200" indent="-342720">
              <a:lnSpc>
                <a:spcPct val="115000"/>
              </a:lnSpc>
              <a:buClr>
                <a:srgbClr val="233a44"/>
              </a:buClr>
              <a:buFont typeface="Calibri"/>
              <a:buChar char="●"/>
            </a:pPr>
            <a:r>
              <a:rPr b="0" lang="en-CA" sz="1800" spc="-1" strike="noStrike">
                <a:solidFill>
                  <a:srgbClr val="233a44"/>
                </a:solidFill>
                <a:latin typeface="Calibri"/>
                <a:ea typeface="Calibri"/>
              </a:rPr>
              <a:t>Assalto alla Bastiglia</a:t>
            </a:r>
            <a:endParaRPr b="0" lang="en-CA" sz="1800" spc="-1" strike="noStrike">
              <a:solidFill>
                <a:srgbClr val="000000"/>
              </a:solidFill>
              <a:latin typeface="Arial"/>
            </a:endParaRPr>
          </a:p>
          <a:p>
            <a:pPr marL="457200" indent="-342720">
              <a:lnSpc>
                <a:spcPct val="115000"/>
              </a:lnSpc>
              <a:buClr>
                <a:srgbClr val="233a44"/>
              </a:buClr>
              <a:buFont typeface="Calibri"/>
              <a:buChar char="●"/>
            </a:pPr>
            <a:r>
              <a:rPr b="0" lang="en-CA" sz="1800" spc="-1" strike="noStrike">
                <a:solidFill>
                  <a:srgbClr val="233a44"/>
                </a:solidFill>
                <a:latin typeface="Calibri"/>
                <a:ea typeface="Calibri"/>
              </a:rPr>
              <a:t>La convocazione degli Stati Generali a Versailles maggio 1789 per cercare di sanare la difficile crisi politica, sociale ed economica in cui versava la Francia.</a:t>
            </a:r>
            <a:endParaRPr b="0" lang="en-CA" sz="1800" spc="-1" strike="noStrike">
              <a:solidFill>
                <a:srgbClr val="000000"/>
              </a:solidFill>
              <a:latin typeface="Arial"/>
            </a:endParaRPr>
          </a:p>
          <a:p>
            <a:pPr marL="457200">
              <a:lnSpc>
                <a:spcPct val="115000"/>
              </a:lnSpc>
              <a:spcBef>
                <a:spcPts val="1599"/>
              </a:spcBef>
              <a:spcAft>
                <a:spcPts val="1599"/>
              </a:spcAft>
            </a:pPr>
            <a:endParaRPr b="0" lang="en-CA" sz="1800" spc="-1" strike="noStrike">
              <a:solidFill>
                <a:srgbClr val="000000"/>
              </a:solidFill>
              <a:latin typeface="Arial"/>
            </a:endParaRPr>
          </a:p>
        </p:txBody>
      </p:sp>
      <p:pic>
        <p:nvPicPr>
          <p:cNvPr id="217" name="Google Shape;280;p35" descr=""/>
          <p:cNvPicPr/>
          <p:nvPr/>
        </p:nvPicPr>
        <p:blipFill>
          <a:blip r:embed="rId1"/>
          <a:stretch/>
        </p:blipFill>
        <p:spPr>
          <a:xfrm>
            <a:off x="6017760" y="2262600"/>
            <a:ext cx="2582280" cy="2046240"/>
          </a:xfrm>
          <a:prstGeom prst="rect">
            <a:avLst/>
          </a:prstGeom>
          <a:ln>
            <a:noFill/>
          </a:ln>
        </p:spPr>
      </p:pic>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Fonti:</a:t>
            </a:r>
            <a:endParaRPr b="0" lang="en-CA" sz="3000" spc="-1" strike="noStrike">
              <a:solidFill>
                <a:srgbClr val="000000"/>
              </a:solidFill>
              <a:latin typeface="Arial"/>
            </a:endParaRPr>
          </a:p>
        </p:txBody>
      </p:sp>
      <p:sp>
        <p:nvSpPr>
          <p:cNvPr id="219" name="TextShape 2"/>
          <p:cNvSpPr txBox="1"/>
          <p:nvPr/>
        </p:nvSpPr>
        <p:spPr>
          <a:xfrm>
            <a:off x="819000" y="1990800"/>
            <a:ext cx="7505280" cy="2447640"/>
          </a:xfrm>
          <a:prstGeom prst="rect">
            <a:avLst/>
          </a:prstGeom>
          <a:noFill/>
          <a:ln>
            <a:noFill/>
          </a:ln>
        </p:spPr>
        <p:txBody>
          <a:bodyPr tIns="91440" bIns="91440"/>
          <a:p>
            <a:pPr>
              <a:lnSpc>
                <a:spcPct val="115000"/>
              </a:lnSpc>
            </a:pPr>
            <a:r>
              <a:rPr b="0" lang="en-CA" sz="1800" spc="-1" strike="noStrike">
                <a:solidFill>
                  <a:srgbClr val="233a44"/>
                </a:solidFill>
                <a:latin typeface="Calibri"/>
                <a:ea typeface="Calibri"/>
              </a:rPr>
              <a:t>WikiPedia:</a:t>
            </a:r>
            <a:r>
              <a:rPr b="0" lang="en-CA" sz="1800" spc="-1" strike="noStrike" u="sng">
                <a:solidFill>
                  <a:srgbClr val="3d4594"/>
                </a:solidFill>
                <a:uFillTx/>
                <a:latin typeface="Calibri"/>
                <a:ea typeface="Calibri"/>
                <a:hlinkClick r:id="rId1"/>
              </a:rPr>
              <a:t>https://it.wikipedia.org/</a:t>
            </a:r>
            <a:endParaRPr b="0" lang="en-CA" sz="1800" spc="-1" strike="noStrike">
              <a:solidFill>
                <a:srgbClr val="000000"/>
              </a:solidFill>
              <a:latin typeface="Arial"/>
            </a:endParaRPr>
          </a:p>
          <a:p>
            <a:pPr>
              <a:lnSpc>
                <a:spcPct val="115000"/>
              </a:lnSpc>
              <a:spcBef>
                <a:spcPts val="1599"/>
              </a:spcBef>
            </a:pPr>
            <a:r>
              <a:rPr b="0" lang="en-CA" sz="1800" spc="-1" strike="noStrike">
                <a:solidFill>
                  <a:srgbClr val="233a44"/>
                </a:solidFill>
                <a:latin typeface="Calibri"/>
                <a:ea typeface="Calibri"/>
              </a:rPr>
              <a:t>Enciclopedia Treccani:</a:t>
            </a:r>
            <a:r>
              <a:rPr b="0" lang="en-CA" sz="1800" spc="-1" strike="noStrike" u="sng">
                <a:solidFill>
                  <a:srgbClr val="3d4594"/>
                </a:solidFill>
                <a:uFillTx/>
                <a:latin typeface="Calibri"/>
                <a:ea typeface="Calibri"/>
                <a:hlinkClick r:id="rId2"/>
              </a:rPr>
              <a:t>http://www.treccani.it</a:t>
            </a:r>
            <a:endParaRPr b="0" lang="en-CA" sz="1800" spc="-1" strike="noStrike">
              <a:solidFill>
                <a:srgbClr val="000000"/>
              </a:solidFill>
              <a:latin typeface="Arial"/>
            </a:endParaRPr>
          </a:p>
          <a:p>
            <a:pPr>
              <a:lnSpc>
                <a:spcPct val="115000"/>
              </a:lnSpc>
              <a:spcBef>
                <a:spcPts val="1599"/>
              </a:spcBef>
            </a:pPr>
            <a:r>
              <a:rPr b="0" lang="en-CA" sz="1800" spc="-1" strike="noStrike">
                <a:solidFill>
                  <a:srgbClr val="233a44"/>
                </a:solidFill>
                <a:latin typeface="Calibri"/>
                <a:ea typeface="Calibri"/>
              </a:rPr>
              <a:t>Tutto Storia:</a:t>
            </a:r>
            <a:r>
              <a:rPr b="0" lang="en-CA" sz="1800" spc="-1" strike="noStrike" u="sng">
                <a:solidFill>
                  <a:srgbClr val="3d4594"/>
                </a:solidFill>
                <a:uFillTx/>
                <a:latin typeface="Calibri"/>
                <a:ea typeface="Calibri"/>
                <a:hlinkClick r:id="rId3"/>
              </a:rPr>
              <a:t>http://www.tuttostoria.net/</a:t>
            </a:r>
            <a:endParaRPr b="0" lang="en-CA" sz="1800" spc="-1" strike="noStrike">
              <a:solidFill>
                <a:srgbClr val="000000"/>
              </a:solidFill>
              <a:latin typeface="Arial"/>
            </a:endParaRPr>
          </a:p>
          <a:p>
            <a:pPr>
              <a:lnSpc>
                <a:spcPct val="115000"/>
              </a:lnSpc>
              <a:spcBef>
                <a:spcPts val="1599"/>
              </a:spcBef>
            </a:pPr>
            <a:r>
              <a:rPr b="0" lang="en-CA" sz="1800" spc="-1" strike="noStrike">
                <a:solidFill>
                  <a:srgbClr val="233a44"/>
                </a:solidFill>
                <a:latin typeface="Calibri"/>
                <a:ea typeface="Calibri"/>
              </a:rPr>
              <a:t>Atlas Mundi:</a:t>
            </a:r>
            <a:r>
              <a:rPr b="0" lang="en-CA" sz="1800" spc="-1" strike="noStrike" u="sng">
                <a:solidFill>
                  <a:srgbClr val="3d4594"/>
                </a:solidFill>
                <a:uFillTx/>
                <a:latin typeface="Times New Roman"/>
                <a:ea typeface="Times New Roman"/>
                <a:hlinkClick r:id="rId4"/>
              </a:rPr>
              <a:t>http://www.silab.it/storia/</a:t>
            </a:r>
            <a:endParaRPr b="0" lang="en-CA" sz="1800" spc="-1" strike="noStrike">
              <a:solidFill>
                <a:srgbClr val="000000"/>
              </a:solidFill>
              <a:latin typeface="Arial"/>
            </a:endParaRPr>
          </a:p>
          <a:p>
            <a:pPr>
              <a:lnSpc>
                <a:spcPct val="115000"/>
              </a:lnSpc>
              <a:spcBef>
                <a:spcPts val="1599"/>
              </a:spcBef>
            </a:pPr>
            <a:endParaRPr b="0" lang="en-CA" sz="1800" spc="-1" strike="noStrike">
              <a:solidFill>
                <a:srgbClr val="000000"/>
              </a:solidFill>
              <a:latin typeface="Arial"/>
            </a:endParaRPr>
          </a:p>
          <a:p>
            <a:pPr>
              <a:lnSpc>
                <a:spcPct val="115000"/>
              </a:lnSpc>
              <a:spcBef>
                <a:spcPts val="1599"/>
              </a:spcBef>
            </a:pPr>
            <a:endParaRPr b="0" lang="en-CA" sz="1800" spc="-1" strike="noStrike">
              <a:solidFill>
                <a:srgbClr val="000000"/>
              </a:solidFill>
              <a:latin typeface="Arial"/>
            </a:endParaRPr>
          </a:p>
          <a:p>
            <a:pPr>
              <a:lnSpc>
                <a:spcPct val="115000"/>
              </a:lnSpc>
              <a:spcBef>
                <a:spcPts val="1599"/>
              </a:spcBef>
            </a:pPr>
            <a:endParaRPr b="0" lang="en-CA" sz="1800" spc="-1" strike="noStrike">
              <a:solidFill>
                <a:srgbClr val="000000"/>
              </a:solidFill>
              <a:latin typeface="Arial"/>
            </a:endParaRPr>
          </a:p>
          <a:p>
            <a:pPr>
              <a:lnSpc>
                <a:spcPct val="115000"/>
              </a:lnSpc>
              <a:spcBef>
                <a:spcPts val="1599"/>
              </a:spcBef>
            </a:pPr>
            <a:endParaRPr b="0" lang="en-CA" sz="1800" spc="-1" strike="noStrike">
              <a:solidFill>
                <a:srgbClr val="000000"/>
              </a:solidFill>
              <a:latin typeface="Arial"/>
            </a:endParaRPr>
          </a:p>
          <a:p>
            <a:pPr>
              <a:lnSpc>
                <a:spcPct val="115000"/>
              </a:lnSpc>
              <a:spcBef>
                <a:spcPts val="1599"/>
              </a:spcBef>
              <a:spcAft>
                <a:spcPts val="1599"/>
              </a:spcAft>
            </a:pP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FIRME:</a:t>
            </a:r>
            <a:endParaRPr b="0" lang="en-CA" sz="3000" spc="-1" strike="noStrike">
              <a:solidFill>
                <a:srgbClr val="000000"/>
              </a:solidFill>
              <a:latin typeface="Arial"/>
            </a:endParaRPr>
          </a:p>
        </p:txBody>
      </p:sp>
      <p:sp>
        <p:nvSpPr>
          <p:cNvPr id="221" name="TextShape 2"/>
          <p:cNvSpPr txBox="1"/>
          <p:nvPr/>
        </p:nvSpPr>
        <p:spPr>
          <a:xfrm>
            <a:off x="819000" y="1990800"/>
            <a:ext cx="7505280" cy="2447640"/>
          </a:xfrm>
          <a:prstGeom prst="rect">
            <a:avLst/>
          </a:prstGeom>
          <a:noFill/>
          <a:ln>
            <a:noFill/>
          </a:ln>
        </p:spPr>
        <p:txBody>
          <a:bodyPr tIns="91440" bIns="91440"/>
          <a:p>
            <a:pPr>
              <a:lnSpc>
                <a:spcPct val="115000"/>
              </a:lnSpc>
            </a:pPr>
            <a:r>
              <a:rPr b="0" lang="en-CA" sz="1300" spc="-1" strike="noStrike">
                <a:solidFill>
                  <a:srgbClr val="233a44"/>
                </a:solidFill>
                <a:latin typeface="Calibri"/>
                <a:ea typeface="Calibri"/>
              </a:rPr>
              <a:t>PELLEGRINO DAVIDE</a:t>
            </a:r>
            <a:endParaRPr b="0" lang="en-CA" sz="1300" spc="-1" strike="noStrike">
              <a:solidFill>
                <a:srgbClr val="000000"/>
              </a:solidFill>
              <a:latin typeface="Arial"/>
            </a:endParaRPr>
          </a:p>
          <a:p>
            <a:pPr>
              <a:lnSpc>
                <a:spcPct val="115000"/>
              </a:lnSpc>
              <a:spcBef>
                <a:spcPts val="1599"/>
              </a:spcBef>
            </a:pPr>
            <a:endParaRPr b="0" lang="en-CA" sz="1300" spc="-1" strike="noStrike">
              <a:solidFill>
                <a:srgbClr val="000000"/>
              </a:solidFill>
              <a:latin typeface="Arial"/>
            </a:endParaRPr>
          </a:p>
          <a:p>
            <a:pPr>
              <a:lnSpc>
                <a:spcPct val="115000"/>
              </a:lnSpc>
              <a:spcBef>
                <a:spcPts val="1599"/>
              </a:spcBef>
            </a:pPr>
            <a:r>
              <a:rPr b="0" lang="en-CA" sz="1300" spc="-1" strike="noStrike">
                <a:solidFill>
                  <a:srgbClr val="233a44"/>
                </a:solidFill>
                <a:latin typeface="Calibri"/>
                <a:ea typeface="Calibri"/>
              </a:rPr>
              <a:t>GHINAMO FRANCESCO</a:t>
            </a:r>
            <a:endParaRPr b="0" lang="en-CA" sz="1300" spc="-1" strike="noStrike">
              <a:solidFill>
                <a:srgbClr val="000000"/>
              </a:solidFill>
              <a:latin typeface="Arial"/>
            </a:endParaRPr>
          </a:p>
          <a:p>
            <a:pPr>
              <a:lnSpc>
                <a:spcPct val="115000"/>
              </a:lnSpc>
              <a:spcBef>
                <a:spcPts val="1599"/>
              </a:spcBef>
            </a:pPr>
            <a:endParaRPr b="0" lang="en-CA" sz="1300" spc="-1" strike="noStrike">
              <a:solidFill>
                <a:srgbClr val="000000"/>
              </a:solidFill>
              <a:latin typeface="Arial"/>
            </a:endParaRPr>
          </a:p>
          <a:p>
            <a:pPr>
              <a:lnSpc>
                <a:spcPct val="115000"/>
              </a:lnSpc>
              <a:spcBef>
                <a:spcPts val="1599"/>
              </a:spcBef>
              <a:spcAft>
                <a:spcPts val="1599"/>
              </a:spcAft>
            </a:pPr>
            <a:r>
              <a:rPr b="0" lang="en-CA" sz="1300" spc="-1" strike="noStrike">
                <a:solidFill>
                  <a:srgbClr val="233a44"/>
                </a:solidFill>
                <a:latin typeface="Calibri"/>
                <a:ea typeface="Calibri"/>
              </a:rPr>
              <a:t>DUTTO SAMUELE</a:t>
            </a:r>
            <a:endParaRPr b="0" lang="en-CA" sz="13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1858680" y="1822680"/>
            <a:ext cx="5361120" cy="1447920"/>
          </a:xfrm>
          <a:prstGeom prst="rect">
            <a:avLst/>
          </a:prstGeom>
          <a:noFill/>
          <a:ln>
            <a:noFill/>
          </a:ln>
        </p:spPr>
        <p:txBody>
          <a:bodyPr tIns="91440" bIns="91440" anchor="ctr"/>
          <a:p>
            <a:pPr algn="ctr">
              <a:lnSpc>
                <a:spcPct val="100000"/>
              </a:lnSpc>
            </a:pPr>
            <a:r>
              <a:rPr b="0" lang="en-CA" sz="3800" spc="-1" strike="noStrike">
                <a:solidFill>
                  <a:srgbClr val="af7b51"/>
                </a:solidFill>
                <a:latin typeface="Nunito"/>
                <a:ea typeface="Nunito"/>
              </a:rPr>
              <a:t>GRAZIE PER L’ATTENZIONE</a:t>
            </a:r>
            <a:endParaRPr b="0" lang="en-CA" sz="3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Situazione Inghilterra</a:t>
            </a:r>
            <a:endParaRPr b="0" lang="en-CA" sz="3000" spc="-1" strike="noStrike">
              <a:solidFill>
                <a:srgbClr val="000000"/>
              </a:solidFill>
              <a:latin typeface="Arial"/>
            </a:endParaRPr>
          </a:p>
        </p:txBody>
      </p:sp>
      <p:sp>
        <p:nvSpPr>
          <p:cNvPr id="158" name="TextShape 2"/>
          <p:cNvSpPr txBox="1"/>
          <p:nvPr/>
        </p:nvSpPr>
        <p:spPr>
          <a:xfrm>
            <a:off x="690840" y="1977840"/>
            <a:ext cx="5055120" cy="2447640"/>
          </a:xfrm>
          <a:prstGeom prst="rect">
            <a:avLst/>
          </a:prstGeom>
          <a:noFill/>
          <a:ln>
            <a:noFill/>
          </a:ln>
        </p:spPr>
        <p:txBody>
          <a:bodyPr tIns="91440" bIns="91440"/>
          <a:p>
            <a:pPr marL="457200" algn="just">
              <a:lnSpc>
                <a:spcPct val="115000"/>
              </a:lnSpc>
            </a:pPr>
            <a:r>
              <a:rPr b="0" lang="en-CA" sz="1800" spc="-1" strike="noStrike">
                <a:solidFill>
                  <a:srgbClr val="233a44"/>
                </a:solidFill>
                <a:latin typeface="Calibri"/>
                <a:ea typeface="Calibri"/>
              </a:rPr>
              <a:t>Dopo la guerra dei sette anni, infatti, l'Inghilterra si trovava in serie difficoltà economiche</a:t>
            </a:r>
            <a:endParaRPr b="0" lang="en-CA" sz="1800" spc="-1" strike="noStrike">
              <a:solidFill>
                <a:srgbClr val="000000"/>
              </a:solidFill>
              <a:latin typeface="Arial"/>
            </a:endParaRPr>
          </a:p>
          <a:p>
            <a:pPr marL="457200" indent="-342720" algn="just">
              <a:lnSpc>
                <a:spcPct val="115000"/>
              </a:lnSpc>
              <a:spcBef>
                <a:spcPts val="1599"/>
              </a:spcBef>
              <a:buClr>
                <a:srgbClr val="233a44"/>
              </a:buClr>
              <a:buFont typeface="Calibri"/>
              <a:buChar char="●"/>
            </a:pPr>
            <a:r>
              <a:rPr b="0" lang="en-CA" sz="1800" spc="-1" strike="noStrike">
                <a:solidFill>
                  <a:srgbClr val="233a44"/>
                </a:solidFill>
                <a:latin typeface="Calibri"/>
                <a:ea typeface="Calibri"/>
              </a:rPr>
              <a:t>Imposizione Sugar Act</a:t>
            </a:r>
            <a:endParaRPr b="0" lang="en-CA" sz="1800" spc="-1" strike="noStrike">
              <a:solidFill>
                <a:srgbClr val="000000"/>
              </a:solidFill>
              <a:latin typeface="Arial"/>
            </a:endParaRPr>
          </a:p>
          <a:p>
            <a:pPr marL="457200" indent="-342720" algn="just">
              <a:lnSpc>
                <a:spcPct val="115000"/>
              </a:lnSpc>
              <a:buClr>
                <a:srgbClr val="233a44"/>
              </a:buClr>
              <a:buFont typeface="Calibri"/>
              <a:buChar char="●"/>
            </a:pPr>
            <a:r>
              <a:rPr b="0" lang="en-CA" sz="1800" spc="-1" strike="noStrike">
                <a:solidFill>
                  <a:srgbClr val="233a44"/>
                </a:solidFill>
                <a:latin typeface="Calibri"/>
                <a:ea typeface="Calibri"/>
              </a:rPr>
              <a:t>Imposizione Stamp Act</a:t>
            </a:r>
            <a:endParaRPr b="0" lang="en-CA" sz="1800" spc="-1" strike="noStrike">
              <a:solidFill>
                <a:srgbClr val="000000"/>
              </a:solidFill>
              <a:latin typeface="Arial"/>
            </a:endParaRPr>
          </a:p>
          <a:p>
            <a:pPr marL="457200" indent="-342720" algn="just">
              <a:lnSpc>
                <a:spcPct val="115000"/>
              </a:lnSpc>
              <a:buClr>
                <a:srgbClr val="233a44"/>
              </a:buClr>
              <a:buFont typeface="Calibri"/>
              <a:buChar char="●"/>
            </a:pPr>
            <a:r>
              <a:rPr b="0" lang="en-CA" sz="1800" spc="-1" strike="noStrike">
                <a:solidFill>
                  <a:srgbClr val="233a44"/>
                </a:solidFill>
                <a:latin typeface="Calibri"/>
                <a:ea typeface="Calibri"/>
              </a:rPr>
              <a:t>Restrizioni in campo economico</a:t>
            </a:r>
            <a:endParaRPr b="0" lang="en-CA" sz="1800" spc="-1" strike="noStrike">
              <a:solidFill>
                <a:srgbClr val="000000"/>
              </a:solidFill>
              <a:latin typeface="Arial"/>
            </a:endParaRPr>
          </a:p>
          <a:p>
            <a:pPr marL="457200">
              <a:lnSpc>
                <a:spcPct val="115000"/>
              </a:lnSpc>
              <a:spcBef>
                <a:spcPts val="1599"/>
              </a:spcBef>
            </a:pPr>
            <a:endParaRPr b="0" lang="en-CA" sz="1800" spc="-1" strike="noStrike">
              <a:solidFill>
                <a:srgbClr val="000000"/>
              </a:solidFill>
              <a:latin typeface="Arial"/>
            </a:endParaRPr>
          </a:p>
          <a:p>
            <a:pPr>
              <a:lnSpc>
                <a:spcPct val="115000"/>
              </a:lnSpc>
              <a:spcBef>
                <a:spcPts val="1599"/>
              </a:spcBef>
            </a:pPr>
            <a:endParaRPr b="0" lang="en-CA" sz="1800" spc="-1" strike="noStrike">
              <a:solidFill>
                <a:srgbClr val="000000"/>
              </a:solidFill>
              <a:latin typeface="Arial"/>
            </a:endParaRPr>
          </a:p>
          <a:p>
            <a:pPr>
              <a:lnSpc>
                <a:spcPct val="115000"/>
              </a:lnSpc>
              <a:spcBef>
                <a:spcPts val="1599"/>
              </a:spcBef>
              <a:spcAft>
                <a:spcPts val="1599"/>
              </a:spcAft>
            </a:pPr>
            <a:endParaRPr b="0" lang="en-CA" sz="1800" spc="-1" strike="noStrike">
              <a:solidFill>
                <a:srgbClr val="000000"/>
              </a:solidFill>
              <a:latin typeface="Arial"/>
            </a:endParaRPr>
          </a:p>
        </p:txBody>
      </p:sp>
      <p:pic>
        <p:nvPicPr>
          <p:cNvPr id="159" name="Google Shape;142;p15" descr=""/>
          <p:cNvPicPr/>
          <p:nvPr/>
        </p:nvPicPr>
        <p:blipFill>
          <a:blip r:embed="rId1"/>
          <a:stretch/>
        </p:blipFill>
        <p:spPr>
          <a:xfrm>
            <a:off x="6041520" y="1351800"/>
            <a:ext cx="2355120" cy="2986200"/>
          </a:xfrm>
          <a:prstGeom prst="rect">
            <a:avLst/>
          </a:prstGeom>
          <a:ln>
            <a:noFill/>
          </a:ln>
        </p:spPr>
      </p:pic>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Sugar Act</a:t>
            </a:r>
            <a:endParaRPr b="0" lang="en-CA" sz="3000" spc="-1" strike="noStrike">
              <a:solidFill>
                <a:srgbClr val="000000"/>
              </a:solidFill>
              <a:latin typeface="Arial"/>
            </a:endParaRPr>
          </a:p>
        </p:txBody>
      </p:sp>
      <p:sp>
        <p:nvSpPr>
          <p:cNvPr id="161" name="TextShape 2"/>
          <p:cNvSpPr txBox="1"/>
          <p:nvPr/>
        </p:nvSpPr>
        <p:spPr>
          <a:xfrm>
            <a:off x="819000" y="1990800"/>
            <a:ext cx="3752640" cy="2447640"/>
          </a:xfrm>
          <a:prstGeom prst="rect">
            <a:avLst/>
          </a:prstGeom>
          <a:noFill/>
          <a:ln>
            <a:noFill/>
          </a:ln>
        </p:spPr>
        <p:txBody>
          <a:bodyPr tIns="91440" bIns="91440" anchor="ctr"/>
          <a:p>
            <a:pPr marL="457200" indent="-310680">
              <a:lnSpc>
                <a:spcPct val="115000"/>
              </a:lnSpc>
              <a:buClr>
                <a:srgbClr val="233a44"/>
              </a:buClr>
              <a:buFont typeface="Calibri"/>
              <a:buChar char="●"/>
            </a:pPr>
            <a:r>
              <a:rPr b="0" lang="en-CA" sz="1300" spc="-1" strike="noStrike">
                <a:solidFill>
                  <a:srgbClr val="233a44"/>
                </a:solidFill>
                <a:latin typeface="Calibri"/>
                <a:ea typeface="Calibri"/>
              </a:rPr>
              <a:t>Si tratta della prima tassa introdotta in America per tentare di risanare il debito della madrepatria</a:t>
            </a:r>
            <a:endParaRPr b="0" lang="en-CA" sz="1300" spc="-1" strike="noStrike">
              <a:solidFill>
                <a:srgbClr val="000000"/>
              </a:solidFill>
              <a:latin typeface="Arial"/>
            </a:endParaRPr>
          </a:p>
          <a:p>
            <a:pPr marL="457200" indent="-310680">
              <a:lnSpc>
                <a:spcPct val="115000"/>
              </a:lnSpc>
              <a:spcBef>
                <a:spcPts val="1001"/>
              </a:spcBef>
              <a:buClr>
                <a:srgbClr val="233a44"/>
              </a:buClr>
              <a:buFont typeface="Calibri"/>
              <a:buChar char="●"/>
            </a:pPr>
            <a:r>
              <a:rPr b="0" lang="en-CA" sz="1300" spc="-1" strike="noStrike">
                <a:solidFill>
                  <a:srgbClr val="233a44"/>
                </a:solidFill>
                <a:latin typeface="Calibri"/>
                <a:ea typeface="Calibri"/>
              </a:rPr>
              <a:t>Lo scopo è di rendere la melassa estera molto costosa per creare un monopolio interno</a:t>
            </a:r>
            <a:endParaRPr b="0" lang="en-CA" sz="1300" spc="-1" strike="noStrike">
              <a:solidFill>
                <a:srgbClr val="000000"/>
              </a:solidFill>
              <a:latin typeface="Arial"/>
            </a:endParaRPr>
          </a:p>
          <a:p>
            <a:pPr marL="457200" indent="-310680">
              <a:lnSpc>
                <a:spcPct val="115000"/>
              </a:lnSpc>
              <a:spcBef>
                <a:spcPts val="1001"/>
              </a:spcBef>
              <a:buClr>
                <a:srgbClr val="233a44"/>
              </a:buClr>
              <a:buFont typeface="Calibri"/>
              <a:buChar char="●"/>
            </a:pPr>
            <a:r>
              <a:rPr b="0" lang="en-CA" sz="1300" spc="-1" strike="noStrike">
                <a:solidFill>
                  <a:srgbClr val="233a44"/>
                </a:solidFill>
                <a:latin typeface="Calibri"/>
                <a:ea typeface="Calibri"/>
              </a:rPr>
              <a:t>La tassazione non fu accolta benevolmente</a:t>
            </a:r>
            <a:endParaRPr b="0" lang="en-CA" sz="1300" spc="-1" strike="noStrike">
              <a:solidFill>
                <a:srgbClr val="000000"/>
              </a:solidFill>
              <a:latin typeface="Arial"/>
            </a:endParaRPr>
          </a:p>
          <a:p>
            <a:pPr marL="457200" indent="-310680">
              <a:lnSpc>
                <a:spcPct val="115000"/>
              </a:lnSpc>
              <a:spcBef>
                <a:spcPts val="1001"/>
              </a:spcBef>
              <a:spcAft>
                <a:spcPts val="1001"/>
              </a:spcAft>
              <a:buClr>
                <a:srgbClr val="233a44"/>
              </a:buClr>
              <a:buFont typeface="Calibri"/>
              <a:buChar char="●"/>
            </a:pPr>
            <a:r>
              <a:rPr b="0" lang="en-CA" sz="1300" spc="-1" strike="noStrike">
                <a:solidFill>
                  <a:srgbClr val="233a44"/>
                </a:solidFill>
                <a:latin typeface="Calibri"/>
                <a:ea typeface="Calibri"/>
              </a:rPr>
              <a:t>“</a:t>
            </a:r>
            <a:r>
              <a:rPr b="0" lang="en-CA" sz="1300" spc="-1" strike="noStrike">
                <a:solidFill>
                  <a:srgbClr val="233a44"/>
                </a:solidFill>
                <a:latin typeface="Calibri"/>
                <a:ea typeface="Calibri"/>
              </a:rPr>
              <a:t>No taxation without representation”</a:t>
            </a:r>
            <a:endParaRPr b="0" lang="en-CA" sz="1300" spc="-1" strike="noStrike">
              <a:solidFill>
                <a:srgbClr val="000000"/>
              </a:solidFill>
              <a:latin typeface="Arial"/>
            </a:endParaRPr>
          </a:p>
        </p:txBody>
      </p:sp>
      <p:pic>
        <p:nvPicPr>
          <p:cNvPr id="162" name="Google Shape;149;p16" descr=""/>
          <p:cNvPicPr/>
          <p:nvPr/>
        </p:nvPicPr>
        <p:blipFill>
          <a:blip r:embed="rId1"/>
          <a:stretch/>
        </p:blipFill>
        <p:spPr>
          <a:xfrm>
            <a:off x="4670280" y="1400400"/>
            <a:ext cx="4031280" cy="3038040"/>
          </a:xfrm>
          <a:prstGeom prst="rect">
            <a:avLst/>
          </a:prstGeom>
          <a:ln>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Stamp Act</a:t>
            </a:r>
            <a:endParaRPr b="0" lang="en-CA" sz="3000" spc="-1" strike="noStrike">
              <a:solidFill>
                <a:srgbClr val="000000"/>
              </a:solidFill>
              <a:latin typeface="Arial"/>
            </a:endParaRPr>
          </a:p>
        </p:txBody>
      </p:sp>
      <p:sp>
        <p:nvSpPr>
          <p:cNvPr id="164" name="TextShape 2"/>
          <p:cNvSpPr txBox="1"/>
          <p:nvPr/>
        </p:nvSpPr>
        <p:spPr>
          <a:xfrm>
            <a:off x="819000" y="1990800"/>
            <a:ext cx="3752640" cy="2447640"/>
          </a:xfrm>
          <a:prstGeom prst="rect">
            <a:avLst/>
          </a:prstGeom>
          <a:noFill/>
          <a:ln>
            <a:noFill/>
          </a:ln>
        </p:spPr>
        <p:txBody>
          <a:bodyPr tIns="91440" bIns="91440"/>
          <a:p>
            <a:pPr marL="457200" indent="-310680">
              <a:lnSpc>
                <a:spcPct val="115000"/>
              </a:lnSpc>
              <a:buClr>
                <a:srgbClr val="233a44"/>
              </a:buClr>
              <a:buFont typeface="Calibri"/>
              <a:buChar char="●"/>
            </a:pPr>
            <a:r>
              <a:rPr b="0" lang="en-CA" sz="1300" spc="-1" strike="noStrike">
                <a:solidFill>
                  <a:srgbClr val="233a44"/>
                </a:solidFill>
                <a:latin typeface="Calibri"/>
                <a:ea typeface="Calibri"/>
              </a:rPr>
              <a:t>Tentativo di risanare il debito inglese</a:t>
            </a:r>
            <a:endParaRPr b="0" lang="en-CA" sz="1300" spc="-1" strike="noStrike">
              <a:solidFill>
                <a:srgbClr val="000000"/>
              </a:solidFill>
              <a:latin typeface="Arial"/>
            </a:endParaRPr>
          </a:p>
          <a:p>
            <a:pPr marL="457200" indent="-310680">
              <a:lnSpc>
                <a:spcPct val="115000"/>
              </a:lnSpc>
              <a:buClr>
                <a:srgbClr val="233a44"/>
              </a:buClr>
              <a:buFont typeface="Calibri"/>
              <a:buChar char="●"/>
            </a:pPr>
            <a:r>
              <a:rPr b="0" lang="en-CA" sz="1300" spc="-1" strike="noStrike">
                <a:solidFill>
                  <a:srgbClr val="233a44"/>
                </a:solidFill>
                <a:latin typeface="Calibri"/>
                <a:ea typeface="Calibri"/>
              </a:rPr>
              <a:t>La legge prevedeva somme e importi diversi a seconda del documento su cui andava apposto il bollo</a:t>
            </a:r>
            <a:endParaRPr b="0" lang="en-CA" sz="1300" spc="-1" strike="noStrike">
              <a:solidFill>
                <a:srgbClr val="000000"/>
              </a:solidFill>
              <a:latin typeface="Arial"/>
            </a:endParaRPr>
          </a:p>
          <a:p>
            <a:pPr marL="457200" indent="-310680">
              <a:lnSpc>
                <a:spcPct val="115000"/>
              </a:lnSpc>
              <a:buClr>
                <a:srgbClr val="233a44"/>
              </a:buClr>
              <a:buFont typeface="Calibri"/>
              <a:buChar char="●"/>
            </a:pPr>
            <a:r>
              <a:rPr b="0" lang="en-CA" sz="1300" spc="-1" strike="noStrike">
                <a:solidFill>
                  <a:srgbClr val="233a44"/>
                </a:solidFill>
                <a:latin typeface="Calibri"/>
                <a:ea typeface="Calibri"/>
              </a:rPr>
              <a:t>L’ atto legittimava il Tribunale dell'Ammiragliato a punire i trasgressori</a:t>
            </a:r>
            <a:endParaRPr b="0" lang="en-CA" sz="1300" spc="-1" strike="noStrike">
              <a:solidFill>
                <a:srgbClr val="000000"/>
              </a:solidFill>
              <a:latin typeface="Arial"/>
            </a:endParaRPr>
          </a:p>
          <a:p>
            <a:pPr marL="457200" indent="-310680">
              <a:lnSpc>
                <a:spcPct val="115000"/>
              </a:lnSpc>
              <a:buClr>
                <a:srgbClr val="233a44"/>
              </a:buClr>
              <a:buFont typeface="Calibri"/>
              <a:buChar char="●"/>
            </a:pPr>
            <a:r>
              <a:rPr b="0" lang="en-CA" sz="1300" spc="-1" strike="noStrike">
                <a:solidFill>
                  <a:srgbClr val="233a44"/>
                </a:solidFill>
                <a:latin typeface="Calibri"/>
                <a:ea typeface="Calibri"/>
              </a:rPr>
              <a:t>L’atto prevedeva tassazione per documenti di giurisdizione ecclesiastica, organi giudiziari non presenti nelle colonie</a:t>
            </a:r>
            <a:endParaRPr b="0" lang="en-CA" sz="1300" spc="-1" strike="noStrike">
              <a:solidFill>
                <a:srgbClr val="000000"/>
              </a:solidFill>
              <a:latin typeface="Arial"/>
            </a:endParaRPr>
          </a:p>
        </p:txBody>
      </p:sp>
      <p:pic>
        <p:nvPicPr>
          <p:cNvPr id="165" name="Google Shape;156;p17" descr=""/>
          <p:cNvPicPr/>
          <p:nvPr/>
        </p:nvPicPr>
        <p:blipFill>
          <a:blip r:embed="rId1"/>
          <a:stretch/>
        </p:blipFill>
        <p:spPr>
          <a:xfrm>
            <a:off x="5764680" y="1400400"/>
            <a:ext cx="2012760" cy="3038040"/>
          </a:xfrm>
          <a:prstGeom prst="rect">
            <a:avLst/>
          </a:prstGeom>
          <a:ln>
            <a:noFill/>
          </a:ln>
        </p:spPr>
      </p:pic>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Legame tra colonie e Gran Bretagna</a:t>
            </a:r>
            <a:endParaRPr b="0" lang="en-CA" sz="3000" spc="-1" strike="noStrike">
              <a:solidFill>
                <a:srgbClr val="000000"/>
              </a:solidFill>
              <a:latin typeface="Arial"/>
            </a:endParaRPr>
          </a:p>
        </p:txBody>
      </p:sp>
      <p:sp>
        <p:nvSpPr>
          <p:cNvPr id="167" name="TextShape 2"/>
          <p:cNvSpPr txBox="1"/>
          <p:nvPr/>
        </p:nvSpPr>
        <p:spPr>
          <a:xfrm>
            <a:off x="311760" y="1152360"/>
            <a:ext cx="4259880" cy="3416040"/>
          </a:xfrm>
          <a:prstGeom prst="rect">
            <a:avLst/>
          </a:prstGeom>
          <a:noFill/>
          <a:ln>
            <a:noFill/>
          </a:ln>
        </p:spPr>
        <p:txBody>
          <a:bodyPr tIns="91440" bIns="91440" anchor="b"/>
          <a:p>
            <a:pPr marL="457200" indent="-342720" algn="just">
              <a:lnSpc>
                <a:spcPct val="115000"/>
              </a:lnSpc>
              <a:buClr>
                <a:srgbClr val="000000"/>
              </a:buClr>
              <a:buFont typeface="Calibri"/>
              <a:buChar char="●"/>
            </a:pPr>
            <a:r>
              <a:rPr b="0" lang="en-CA" sz="1800" spc="-1" strike="noStrike">
                <a:solidFill>
                  <a:srgbClr val="000000"/>
                </a:solidFill>
                <a:latin typeface="Calibri"/>
                <a:ea typeface="Calibri"/>
              </a:rPr>
              <a:t>La Gran Bretagna è la maggiore potenza economica in America.</a:t>
            </a:r>
            <a:endParaRPr b="0" lang="en-CA" sz="1800" spc="-1" strike="noStrike">
              <a:solidFill>
                <a:srgbClr val="000000"/>
              </a:solidFill>
              <a:latin typeface="Arial"/>
            </a:endParaRPr>
          </a:p>
          <a:p>
            <a:pPr marL="457200" indent="-342720" algn="just">
              <a:lnSpc>
                <a:spcPct val="115000"/>
              </a:lnSpc>
              <a:spcBef>
                <a:spcPts val="1001"/>
              </a:spcBef>
              <a:buClr>
                <a:srgbClr val="000000"/>
              </a:buClr>
              <a:buFont typeface="Calibri"/>
              <a:buChar char="●"/>
            </a:pPr>
            <a:r>
              <a:rPr b="0" lang="en-CA" sz="1800" spc="-1" strike="noStrike">
                <a:solidFill>
                  <a:srgbClr val="000000"/>
                </a:solidFill>
                <a:latin typeface="Calibri"/>
                <a:ea typeface="Calibri"/>
              </a:rPr>
              <a:t>Gli odierni Stati Uniti d’America erano costituiti da 13 colonie</a:t>
            </a:r>
            <a:endParaRPr b="0" lang="en-CA" sz="1800" spc="-1" strike="noStrike">
              <a:solidFill>
                <a:srgbClr val="000000"/>
              </a:solidFill>
              <a:latin typeface="Arial"/>
            </a:endParaRPr>
          </a:p>
          <a:p>
            <a:pPr marL="457200" indent="-342720" algn="just">
              <a:lnSpc>
                <a:spcPct val="115000"/>
              </a:lnSpc>
              <a:spcBef>
                <a:spcPts val="1001"/>
              </a:spcBef>
              <a:buClr>
                <a:srgbClr val="000000"/>
              </a:buClr>
              <a:buFont typeface="Calibri"/>
              <a:buChar char="●"/>
            </a:pPr>
            <a:r>
              <a:rPr b="0" lang="en-CA" sz="1800" spc="-1" strike="noStrike">
                <a:solidFill>
                  <a:srgbClr val="000000"/>
                </a:solidFill>
                <a:latin typeface="Calibri"/>
                <a:ea typeface="Calibri"/>
              </a:rPr>
              <a:t>Il legame tra madrepatria e colonie è mantenuto per questioni economiche</a:t>
            </a:r>
            <a:endParaRPr b="0" lang="en-CA" sz="1800" spc="-1" strike="noStrike">
              <a:solidFill>
                <a:srgbClr val="000000"/>
              </a:solidFill>
              <a:latin typeface="Arial"/>
            </a:endParaRPr>
          </a:p>
          <a:p>
            <a:pPr algn="just">
              <a:lnSpc>
                <a:spcPct val="115000"/>
              </a:lnSpc>
              <a:spcBef>
                <a:spcPts val="1001"/>
              </a:spcBef>
              <a:spcAft>
                <a:spcPts val="1599"/>
              </a:spcAft>
            </a:pPr>
            <a:endParaRPr b="0" lang="en-CA" sz="1800" spc="-1" strike="noStrike">
              <a:solidFill>
                <a:srgbClr val="000000"/>
              </a:solidFill>
              <a:latin typeface="Arial"/>
            </a:endParaRPr>
          </a:p>
        </p:txBody>
      </p:sp>
      <p:pic>
        <p:nvPicPr>
          <p:cNvPr id="168" name="Google Shape;163;p18" descr=""/>
          <p:cNvPicPr/>
          <p:nvPr/>
        </p:nvPicPr>
        <p:blipFill>
          <a:blip r:embed="rId1"/>
          <a:stretch/>
        </p:blipFill>
        <p:spPr>
          <a:xfrm>
            <a:off x="4979520" y="1453320"/>
            <a:ext cx="3345120" cy="3317400"/>
          </a:xfrm>
          <a:prstGeom prst="rect">
            <a:avLst/>
          </a:prstGeom>
          <a:ln>
            <a:noFill/>
          </a:ln>
        </p:spPr>
      </p:pic>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819000" y="845640"/>
            <a:ext cx="7505280" cy="954360"/>
          </a:xfrm>
          <a:prstGeom prst="rect">
            <a:avLst/>
          </a:prstGeom>
          <a:noFill/>
          <a:ln>
            <a:noFill/>
          </a:ln>
        </p:spPr>
        <p:txBody>
          <a:bodyPr tIns="91440" bIns="91440"/>
          <a:p>
            <a:pPr marL="457200">
              <a:lnSpc>
                <a:spcPct val="100000"/>
              </a:lnSpc>
            </a:pPr>
            <a:r>
              <a:rPr b="0" lang="en-CA" sz="3000" spc="-1" strike="noStrike">
                <a:solidFill>
                  <a:srgbClr val="af7b51"/>
                </a:solidFill>
                <a:latin typeface="Nunito"/>
                <a:ea typeface="Nunito"/>
              </a:rPr>
              <a:t>Imposizioni di tasse</a:t>
            </a:r>
            <a:endParaRPr b="0" lang="en-CA" sz="3000" spc="-1" strike="noStrike">
              <a:solidFill>
                <a:srgbClr val="000000"/>
              </a:solidFill>
              <a:latin typeface="Arial"/>
            </a:endParaRPr>
          </a:p>
        </p:txBody>
      </p:sp>
      <p:sp>
        <p:nvSpPr>
          <p:cNvPr id="170" name="TextShape 2"/>
          <p:cNvSpPr txBox="1"/>
          <p:nvPr/>
        </p:nvSpPr>
        <p:spPr>
          <a:xfrm>
            <a:off x="247680" y="1152360"/>
            <a:ext cx="4259880" cy="3416040"/>
          </a:xfrm>
          <a:prstGeom prst="rect">
            <a:avLst/>
          </a:prstGeom>
          <a:noFill/>
          <a:ln>
            <a:noFill/>
          </a:ln>
        </p:spPr>
        <p:txBody>
          <a:bodyPr tIns="91440" bIns="91440" anchor="ctr"/>
          <a:p>
            <a:pPr marL="457200" indent="-342720" algn="just">
              <a:lnSpc>
                <a:spcPct val="115000"/>
              </a:lnSpc>
              <a:buClr>
                <a:srgbClr val="000000"/>
              </a:buClr>
              <a:buFont typeface="Calibri"/>
              <a:buChar char="●"/>
            </a:pPr>
            <a:r>
              <a:rPr b="0" lang="en-CA" sz="1800" spc="-1" strike="noStrike">
                <a:solidFill>
                  <a:srgbClr val="000000"/>
                </a:solidFill>
                <a:latin typeface="Calibri"/>
                <a:ea typeface="Calibri"/>
              </a:rPr>
              <a:t>Il governo inglese si vide obbligato ad imporre una tassa da bollo</a:t>
            </a:r>
            <a:endParaRPr b="0" lang="en-CA" sz="1800" spc="-1" strike="noStrike">
              <a:solidFill>
                <a:srgbClr val="000000"/>
              </a:solidFill>
              <a:latin typeface="Arial"/>
            </a:endParaRPr>
          </a:p>
          <a:p>
            <a:pPr marL="457200" indent="-342720" algn="just">
              <a:lnSpc>
                <a:spcPct val="115000"/>
              </a:lnSpc>
              <a:spcBef>
                <a:spcPts val="1001"/>
              </a:spcBef>
              <a:buClr>
                <a:srgbClr val="000000"/>
              </a:buClr>
              <a:buFont typeface="Calibri"/>
              <a:buChar char="●"/>
            </a:pPr>
            <a:r>
              <a:rPr b="0" lang="en-CA" sz="1800" spc="-1" strike="noStrike">
                <a:solidFill>
                  <a:srgbClr val="000000"/>
                </a:solidFill>
                <a:latin typeface="Calibri"/>
                <a:ea typeface="Calibri"/>
              </a:rPr>
              <a:t>La tassa riguardava documenti legali, licenze e giornali</a:t>
            </a:r>
            <a:endParaRPr b="0" lang="en-CA" sz="1800" spc="-1" strike="noStrike">
              <a:solidFill>
                <a:srgbClr val="000000"/>
              </a:solidFill>
              <a:latin typeface="Arial"/>
            </a:endParaRPr>
          </a:p>
          <a:p>
            <a:pPr marL="457200" indent="-342720" algn="just">
              <a:lnSpc>
                <a:spcPct val="115000"/>
              </a:lnSpc>
              <a:spcBef>
                <a:spcPts val="1001"/>
              </a:spcBef>
              <a:spcAft>
                <a:spcPts val="1001"/>
              </a:spcAft>
              <a:buClr>
                <a:srgbClr val="000000"/>
              </a:buClr>
              <a:buFont typeface="Calibri"/>
              <a:buChar char="●"/>
            </a:pPr>
            <a:r>
              <a:rPr b="0" lang="en-CA" sz="1800" spc="-1" strike="noStrike">
                <a:solidFill>
                  <a:srgbClr val="000000"/>
                </a:solidFill>
                <a:latin typeface="Calibri"/>
                <a:ea typeface="Calibri"/>
              </a:rPr>
              <a:t>In risposta si accessero proteste</a:t>
            </a:r>
            <a:endParaRPr b="0" lang="en-CA" sz="1800" spc="-1" strike="noStrike">
              <a:solidFill>
                <a:srgbClr val="000000"/>
              </a:solidFill>
              <a:latin typeface="Arial"/>
            </a:endParaRPr>
          </a:p>
        </p:txBody>
      </p:sp>
      <p:pic>
        <p:nvPicPr>
          <p:cNvPr id="171" name="Google Shape;170;p19" descr=""/>
          <p:cNvPicPr/>
          <p:nvPr/>
        </p:nvPicPr>
        <p:blipFill>
          <a:blip r:embed="rId1"/>
          <a:stretch/>
        </p:blipFill>
        <p:spPr>
          <a:xfrm>
            <a:off x="6098400" y="1353600"/>
            <a:ext cx="2208600" cy="3013920"/>
          </a:xfrm>
          <a:prstGeom prst="rect">
            <a:avLst/>
          </a:prstGeom>
          <a:ln>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Una prima indipendenza</a:t>
            </a:r>
            <a:endParaRPr b="0" lang="en-CA" sz="3000" spc="-1" strike="noStrike">
              <a:solidFill>
                <a:srgbClr val="000000"/>
              </a:solidFill>
              <a:latin typeface="Arial"/>
            </a:endParaRPr>
          </a:p>
        </p:txBody>
      </p:sp>
      <p:sp>
        <p:nvSpPr>
          <p:cNvPr id="173" name="TextShape 2"/>
          <p:cNvSpPr txBox="1"/>
          <p:nvPr/>
        </p:nvSpPr>
        <p:spPr>
          <a:xfrm>
            <a:off x="311760" y="1152360"/>
            <a:ext cx="4259880" cy="3416040"/>
          </a:xfrm>
          <a:prstGeom prst="rect">
            <a:avLst/>
          </a:prstGeom>
          <a:noFill/>
          <a:ln>
            <a:noFill/>
          </a:ln>
        </p:spPr>
        <p:txBody>
          <a:bodyPr tIns="91440" bIns="91440" anchor="ctr"/>
          <a:p>
            <a:pPr marL="457200" indent="-342720" algn="just">
              <a:lnSpc>
                <a:spcPct val="115000"/>
              </a:lnSpc>
              <a:buClr>
                <a:srgbClr val="000000"/>
              </a:buClr>
              <a:buFont typeface="Calibri"/>
              <a:buChar char="●"/>
            </a:pPr>
            <a:r>
              <a:rPr b="0" lang="en-CA" sz="1800" spc="-1" strike="noStrike">
                <a:solidFill>
                  <a:srgbClr val="000000"/>
                </a:solidFill>
                <a:latin typeface="Calibri"/>
                <a:ea typeface="Calibri"/>
              </a:rPr>
              <a:t>L’indipendenza aveva portato a vari problemi internazionali</a:t>
            </a:r>
            <a:endParaRPr b="0" lang="en-CA" sz="1800" spc="-1" strike="noStrike">
              <a:solidFill>
                <a:srgbClr val="000000"/>
              </a:solidFill>
              <a:latin typeface="Arial"/>
            </a:endParaRPr>
          </a:p>
          <a:p>
            <a:pPr marL="457200" indent="-342720" algn="just">
              <a:lnSpc>
                <a:spcPct val="115000"/>
              </a:lnSpc>
              <a:spcBef>
                <a:spcPts val="1001"/>
              </a:spcBef>
              <a:buClr>
                <a:srgbClr val="000000"/>
              </a:buClr>
              <a:buFont typeface="Calibri"/>
              <a:buChar char="●"/>
            </a:pPr>
            <a:r>
              <a:rPr b="0" lang="en-CA" sz="1800" spc="-1" strike="noStrike">
                <a:solidFill>
                  <a:srgbClr val="000000"/>
                </a:solidFill>
                <a:latin typeface="Calibri"/>
                <a:ea typeface="Calibri"/>
              </a:rPr>
              <a:t>Il movimento nazionalista difende l’indipendenza.</a:t>
            </a:r>
            <a:endParaRPr b="0" lang="en-CA" sz="1800" spc="-1" strike="noStrike">
              <a:solidFill>
                <a:srgbClr val="000000"/>
              </a:solidFill>
              <a:latin typeface="Arial"/>
            </a:endParaRPr>
          </a:p>
          <a:p>
            <a:pPr marL="457200" indent="-342720" algn="just">
              <a:lnSpc>
                <a:spcPct val="115000"/>
              </a:lnSpc>
              <a:spcBef>
                <a:spcPts val="1001"/>
              </a:spcBef>
              <a:buClr>
                <a:srgbClr val="000000"/>
              </a:buClr>
              <a:buFont typeface="Calibri"/>
              <a:buChar char="●"/>
            </a:pPr>
            <a:r>
              <a:rPr b="0" lang="en-CA" sz="1800" spc="-1" strike="noStrike">
                <a:solidFill>
                  <a:srgbClr val="000000"/>
                </a:solidFill>
                <a:latin typeface="Calibri"/>
                <a:ea typeface="Calibri"/>
              </a:rPr>
              <a:t>La guida conservatrice dovette scontrarsi con il consenso popolare</a:t>
            </a:r>
            <a:endParaRPr b="0" lang="en-CA" sz="1800" spc="-1" strike="noStrike">
              <a:solidFill>
                <a:srgbClr val="000000"/>
              </a:solidFill>
              <a:latin typeface="Arial"/>
            </a:endParaRPr>
          </a:p>
          <a:p>
            <a:pPr marL="457200" indent="-342720" algn="just">
              <a:lnSpc>
                <a:spcPct val="115000"/>
              </a:lnSpc>
              <a:spcBef>
                <a:spcPts val="1001"/>
              </a:spcBef>
              <a:spcAft>
                <a:spcPts val="1001"/>
              </a:spcAft>
              <a:buClr>
                <a:srgbClr val="000000"/>
              </a:buClr>
              <a:buFont typeface="Calibri"/>
              <a:buChar char="●"/>
            </a:pPr>
            <a:r>
              <a:rPr b="0" lang="en-CA" sz="1800" spc="-1" strike="noStrike">
                <a:solidFill>
                  <a:srgbClr val="000000"/>
                </a:solidFill>
                <a:latin typeface="Calibri"/>
                <a:ea typeface="Calibri"/>
              </a:rPr>
              <a:t>L’orientamento del popolo trovò realizzazione nelle costituzioni</a:t>
            </a:r>
            <a:endParaRPr b="0" lang="en-CA" sz="1800" spc="-1" strike="noStrike">
              <a:solidFill>
                <a:srgbClr val="000000"/>
              </a:solidFill>
              <a:latin typeface="Arial"/>
            </a:endParaRPr>
          </a:p>
        </p:txBody>
      </p:sp>
      <p:pic>
        <p:nvPicPr>
          <p:cNvPr id="174" name="Google Shape;177;p20" descr=""/>
          <p:cNvPicPr/>
          <p:nvPr/>
        </p:nvPicPr>
        <p:blipFill>
          <a:blip r:embed="rId1"/>
          <a:stretch/>
        </p:blipFill>
        <p:spPr>
          <a:xfrm>
            <a:off x="4733280" y="1577880"/>
            <a:ext cx="4124880" cy="2057760"/>
          </a:xfrm>
          <a:prstGeom prst="rect">
            <a:avLst/>
          </a:prstGeom>
          <a:ln>
            <a:noFill/>
          </a:ln>
        </p:spPr>
      </p:pic>
      <p:sp>
        <p:nvSpPr>
          <p:cNvPr id="175" name="CustomShape 3"/>
          <p:cNvSpPr/>
          <p:nvPr/>
        </p:nvSpPr>
        <p:spPr>
          <a:xfrm>
            <a:off x="5077080" y="3924000"/>
            <a:ext cx="3483720" cy="572400"/>
          </a:xfrm>
          <a:prstGeom prst="rect">
            <a:avLst/>
          </a:prstGeom>
          <a:noFill/>
          <a:ln>
            <a:noFill/>
          </a:ln>
        </p:spPr>
        <p:style>
          <a:lnRef idx="0"/>
          <a:fillRef idx="0"/>
          <a:effectRef idx="0"/>
          <a:fontRef idx="minor"/>
        </p:style>
        <p:txBody>
          <a:bodyPr tIns="91440" bIns="91440"/>
          <a:p>
            <a:pPr>
              <a:lnSpc>
                <a:spcPct val="100000"/>
              </a:lnSpc>
            </a:pPr>
            <a:r>
              <a:rPr b="0" lang="en-CA" sz="1400" spc="-1" strike="noStrike">
                <a:solidFill>
                  <a:srgbClr val="000000"/>
                </a:solidFill>
                <a:latin typeface="Arial"/>
                <a:ea typeface="Arial"/>
              </a:rPr>
              <a:t>Funerale della Tassa sul bollo (stampa satirica)</a:t>
            </a:r>
            <a:endParaRPr b="0" lang="en-CA" sz="14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819000" y="845640"/>
            <a:ext cx="7505280" cy="954360"/>
          </a:xfrm>
          <a:prstGeom prst="rect">
            <a:avLst/>
          </a:prstGeom>
          <a:noFill/>
          <a:ln>
            <a:noFill/>
          </a:ln>
        </p:spPr>
        <p:txBody>
          <a:bodyPr tIns="91440" bIns="91440"/>
          <a:p>
            <a:pPr>
              <a:lnSpc>
                <a:spcPct val="100000"/>
              </a:lnSpc>
            </a:pPr>
            <a:r>
              <a:rPr b="0" lang="en-CA" sz="3000" spc="-1" strike="noStrike">
                <a:solidFill>
                  <a:srgbClr val="af7b51"/>
                </a:solidFill>
                <a:latin typeface="Nunito"/>
                <a:ea typeface="Nunito"/>
              </a:rPr>
              <a:t>Alleanza  </a:t>
            </a:r>
            <a:endParaRPr b="0" lang="en-CA" sz="3000" spc="-1" strike="noStrike">
              <a:solidFill>
                <a:srgbClr val="000000"/>
              </a:solidFill>
              <a:latin typeface="Arial"/>
            </a:endParaRPr>
          </a:p>
        </p:txBody>
      </p:sp>
      <p:sp>
        <p:nvSpPr>
          <p:cNvPr id="177" name="TextShape 2"/>
          <p:cNvSpPr txBox="1"/>
          <p:nvPr/>
        </p:nvSpPr>
        <p:spPr>
          <a:xfrm>
            <a:off x="311760" y="1152360"/>
            <a:ext cx="4259880" cy="3416040"/>
          </a:xfrm>
          <a:prstGeom prst="rect">
            <a:avLst/>
          </a:prstGeom>
          <a:noFill/>
          <a:ln>
            <a:noFill/>
          </a:ln>
        </p:spPr>
        <p:txBody>
          <a:bodyPr tIns="91440" bIns="91440" anchor="ctr"/>
          <a:p>
            <a:pPr marL="457200" indent="-342720" algn="just">
              <a:lnSpc>
                <a:spcPct val="115000"/>
              </a:lnSpc>
              <a:buClr>
                <a:srgbClr val="000000"/>
              </a:buClr>
              <a:buFont typeface="Calibri"/>
              <a:buChar char="●"/>
            </a:pPr>
            <a:r>
              <a:rPr b="0" lang="en-CA" sz="1800" spc="-1" strike="noStrike">
                <a:solidFill>
                  <a:srgbClr val="000000"/>
                </a:solidFill>
                <a:latin typeface="Calibri"/>
                <a:ea typeface="Calibri"/>
              </a:rPr>
              <a:t>La Guerra d’Indipendenza è una guerra civile</a:t>
            </a:r>
            <a:endParaRPr b="0" lang="en-CA" sz="1800" spc="-1" strike="noStrike">
              <a:solidFill>
                <a:srgbClr val="000000"/>
              </a:solidFill>
              <a:latin typeface="Arial"/>
            </a:endParaRPr>
          </a:p>
          <a:p>
            <a:pPr marL="457200" indent="-342720" algn="just">
              <a:lnSpc>
                <a:spcPct val="115000"/>
              </a:lnSpc>
              <a:spcBef>
                <a:spcPts val="1001"/>
              </a:spcBef>
              <a:buClr>
                <a:srgbClr val="000000"/>
              </a:buClr>
              <a:buFont typeface="Calibri"/>
              <a:buChar char="●"/>
            </a:pPr>
            <a:r>
              <a:rPr b="0" lang="en-CA" sz="1800" spc="-1" strike="noStrike">
                <a:solidFill>
                  <a:srgbClr val="000000"/>
                </a:solidFill>
                <a:latin typeface="Calibri"/>
                <a:ea typeface="Calibri"/>
              </a:rPr>
              <a:t>L’adozione di Confederazione e Unione furono un’alleanza temporanea</a:t>
            </a:r>
            <a:endParaRPr b="0" lang="en-CA" sz="1800" spc="-1" strike="noStrike">
              <a:solidFill>
                <a:srgbClr val="000000"/>
              </a:solidFill>
              <a:latin typeface="Arial"/>
            </a:endParaRPr>
          </a:p>
          <a:p>
            <a:pPr marL="457200" indent="-342720" algn="just">
              <a:lnSpc>
                <a:spcPct val="115000"/>
              </a:lnSpc>
              <a:spcBef>
                <a:spcPts val="1001"/>
              </a:spcBef>
              <a:spcAft>
                <a:spcPts val="1001"/>
              </a:spcAft>
              <a:buClr>
                <a:srgbClr val="000000"/>
              </a:buClr>
              <a:buFont typeface="Calibri"/>
              <a:buChar char="●"/>
            </a:pPr>
            <a:r>
              <a:rPr b="0" lang="en-CA" sz="1800" spc="-1" strike="noStrike">
                <a:solidFill>
                  <a:srgbClr val="000000"/>
                </a:solidFill>
                <a:latin typeface="Calibri"/>
                <a:ea typeface="Calibri"/>
              </a:rPr>
              <a:t>L’idea di combattere contro un nemico comune riunì le colonie per la guerra</a:t>
            </a:r>
            <a:endParaRPr b="0" lang="en-CA" sz="1800" spc="-1" strike="noStrike">
              <a:solidFill>
                <a:srgbClr val="000000"/>
              </a:solidFill>
              <a:latin typeface="Arial"/>
            </a:endParaRPr>
          </a:p>
        </p:txBody>
      </p:sp>
      <p:pic>
        <p:nvPicPr>
          <p:cNvPr id="178" name="Google Shape;185;p21" descr=""/>
          <p:cNvPicPr/>
          <p:nvPr/>
        </p:nvPicPr>
        <p:blipFill>
          <a:blip r:embed="rId1"/>
          <a:stretch/>
        </p:blipFill>
        <p:spPr>
          <a:xfrm>
            <a:off x="4697280" y="1394640"/>
            <a:ext cx="4266720" cy="2931480"/>
          </a:xfrm>
          <a:prstGeom prst="rect">
            <a:avLst/>
          </a:prstGeom>
          <a:ln>
            <a:noFill/>
          </a:ln>
        </p:spPr>
      </p:pic>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TotalTime>
  <Application>LibreOffice/6.1.1.2$Windows_X86_64 LibreOffice_project/5d19a1bfa650b796764388cd8b33a5af1f5baa1b</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en-CA</dc:language>
  <cp:lastModifiedBy/>
  <dcterms:modified xsi:type="dcterms:W3CDTF">2018-11-29T18:46:42Z</dcterms:modified>
  <cp:revision>1</cp:revision>
  <dc:subject/>
  <dc:title/>
</cp:coreProperties>
</file>